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01" r:id="rId2"/>
    <p:sldId id="430" r:id="rId3"/>
    <p:sldId id="408" r:id="rId4"/>
    <p:sldId id="425" r:id="rId5"/>
    <p:sldId id="420" r:id="rId6"/>
    <p:sldId id="381" r:id="rId7"/>
    <p:sldId id="390" r:id="rId8"/>
    <p:sldId id="388" r:id="rId9"/>
    <p:sldId id="392" r:id="rId10"/>
    <p:sldId id="423" r:id="rId11"/>
    <p:sldId id="427" r:id="rId12"/>
    <p:sldId id="1721" r:id="rId13"/>
    <p:sldId id="1720" r:id="rId14"/>
    <p:sldId id="1705" r:id="rId15"/>
    <p:sldId id="1707" r:id="rId16"/>
    <p:sldId id="264" r:id="rId17"/>
    <p:sldId id="1708" r:id="rId18"/>
    <p:sldId id="1709" r:id="rId19"/>
    <p:sldId id="1710" r:id="rId20"/>
    <p:sldId id="1711" r:id="rId21"/>
    <p:sldId id="418" r:id="rId22"/>
    <p:sldId id="426" r:id="rId23"/>
    <p:sldId id="431" r:id="rId24"/>
    <p:sldId id="429" r:id="rId2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8B76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EBD59B-2CF2-42F7-8804-77E45CC669CD}" v="11" dt="2025-05-23T10:13:22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jalkowska, Joanna" userId="1fd203f8-c0ca-4d08-b796-072c81bf5887" providerId="ADAL" clId="{B7EBD59B-2CF2-42F7-8804-77E45CC669CD}"/>
    <pc:docChg chg="undo custSel addSld delSld modSld sldOrd">
      <pc:chgData name="Fijalkowska, Joanna" userId="1fd203f8-c0ca-4d08-b796-072c81bf5887" providerId="ADAL" clId="{B7EBD59B-2CF2-42F7-8804-77E45CC669CD}" dt="2025-05-23T10:13:29.457" v="32" actId="2696"/>
      <pc:docMkLst>
        <pc:docMk/>
      </pc:docMkLst>
      <pc:sldChg chg="add">
        <pc:chgData name="Fijalkowska, Joanna" userId="1fd203f8-c0ca-4d08-b796-072c81bf5887" providerId="ADAL" clId="{B7EBD59B-2CF2-42F7-8804-77E45CC669CD}" dt="2025-05-23T10:12:50.983" v="23"/>
        <pc:sldMkLst>
          <pc:docMk/>
          <pc:sldMk cId="0" sldId="264"/>
        </pc:sldMkLst>
      </pc:sldChg>
      <pc:sldChg chg="new del">
        <pc:chgData name="Fijalkowska, Joanna" userId="1fd203f8-c0ca-4d08-b796-072c81bf5887" providerId="ADAL" clId="{B7EBD59B-2CF2-42F7-8804-77E45CC669CD}" dt="2025-05-23T10:11:51.343" v="11" actId="2696"/>
        <pc:sldMkLst>
          <pc:docMk/>
          <pc:sldMk cId="866680528" sldId="432"/>
        </pc:sldMkLst>
      </pc:sldChg>
      <pc:sldChg chg="new del">
        <pc:chgData name="Fijalkowska, Joanna" userId="1fd203f8-c0ca-4d08-b796-072c81bf5887" providerId="ADAL" clId="{B7EBD59B-2CF2-42F7-8804-77E45CC669CD}" dt="2025-05-23T10:11:01.359" v="4" actId="680"/>
        <pc:sldMkLst>
          <pc:docMk/>
          <pc:sldMk cId="2342387115" sldId="432"/>
        </pc:sldMkLst>
      </pc:sldChg>
      <pc:sldChg chg="new del">
        <pc:chgData name="Fijalkowska, Joanna" userId="1fd203f8-c0ca-4d08-b796-072c81bf5887" providerId="ADAL" clId="{B7EBD59B-2CF2-42F7-8804-77E45CC669CD}" dt="2025-05-23T10:11:54.428" v="12" actId="2696"/>
        <pc:sldMkLst>
          <pc:docMk/>
          <pc:sldMk cId="2321880954" sldId="433"/>
        </pc:sldMkLst>
      </pc:sldChg>
      <pc:sldChg chg="add ord">
        <pc:chgData name="Fijalkowska, Joanna" userId="1fd203f8-c0ca-4d08-b796-072c81bf5887" providerId="ADAL" clId="{B7EBD59B-2CF2-42F7-8804-77E45CC669CD}" dt="2025-05-23T10:12:32.199" v="21"/>
        <pc:sldMkLst>
          <pc:docMk/>
          <pc:sldMk cId="1350904445" sldId="1705"/>
        </pc:sldMkLst>
      </pc:sldChg>
      <pc:sldChg chg="add">
        <pc:chgData name="Fijalkowska, Joanna" userId="1fd203f8-c0ca-4d08-b796-072c81bf5887" providerId="ADAL" clId="{B7EBD59B-2CF2-42F7-8804-77E45CC669CD}" dt="2025-05-23T10:12:41.978" v="22"/>
        <pc:sldMkLst>
          <pc:docMk/>
          <pc:sldMk cId="82984313" sldId="1707"/>
        </pc:sldMkLst>
      </pc:sldChg>
      <pc:sldChg chg="delSp add setBg delDesignElem">
        <pc:chgData name="Fijalkowska, Joanna" userId="1fd203f8-c0ca-4d08-b796-072c81bf5887" providerId="ADAL" clId="{B7EBD59B-2CF2-42F7-8804-77E45CC669CD}" dt="2025-05-23T10:12:59.200" v="25"/>
        <pc:sldMkLst>
          <pc:docMk/>
          <pc:sldMk cId="3939356629" sldId="1708"/>
        </pc:sldMkLst>
        <pc:spChg chg="del">
          <ac:chgData name="Fijalkowska, Joanna" userId="1fd203f8-c0ca-4d08-b796-072c81bf5887" providerId="ADAL" clId="{B7EBD59B-2CF2-42F7-8804-77E45CC669CD}" dt="2025-05-23T10:12:59.200" v="25"/>
          <ac:spMkLst>
            <pc:docMk/>
            <pc:sldMk cId="3939356629" sldId="1708"/>
            <ac:spMk id="8" creationId="{42A4FC2C-047E-45A5-965D-8E1E3BF09BC6}"/>
          </ac:spMkLst>
        </pc:spChg>
      </pc:sldChg>
      <pc:sldChg chg="delSp add setBg delDesignElem">
        <pc:chgData name="Fijalkowska, Joanna" userId="1fd203f8-c0ca-4d08-b796-072c81bf5887" providerId="ADAL" clId="{B7EBD59B-2CF2-42F7-8804-77E45CC669CD}" dt="2025-05-23T10:13:06.372" v="27"/>
        <pc:sldMkLst>
          <pc:docMk/>
          <pc:sldMk cId="746572888" sldId="1709"/>
        </pc:sldMkLst>
        <pc:spChg chg="del">
          <ac:chgData name="Fijalkowska, Joanna" userId="1fd203f8-c0ca-4d08-b796-072c81bf5887" providerId="ADAL" clId="{B7EBD59B-2CF2-42F7-8804-77E45CC669CD}" dt="2025-05-23T10:13:06.372" v="27"/>
          <ac:spMkLst>
            <pc:docMk/>
            <pc:sldMk cId="746572888" sldId="1709"/>
            <ac:spMk id="2055" creationId="{42A4FC2C-047E-45A5-965D-8E1E3BF09BC6}"/>
          </ac:spMkLst>
        </pc:spChg>
      </pc:sldChg>
      <pc:sldChg chg="delSp add setBg delDesignElem">
        <pc:chgData name="Fijalkowska, Joanna" userId="1fd203f8-c0ca-4d08-b796-072c81bf5887" providerId="ADAL" clId="{B7EBD59B-2CF2-42F7-8804-77E45CC669CD}" dt="2025-05-23T10:13:14.145" v="29"/>
        <pc:sldMkLst>
          <pc:docMk/>
          <pc:sldMk cId="1723608489" sldId="1710"/>
        </pc:sldMkLst>
        <pc:spChg chg="del">
          <ac:chgData name="Fijalkowska, Joanna" userId="1fd203f8-c0ca-4d08-b796-072c81bf5887" providerId="ADAL" clId="{B7EBD59B-2CF2-42F7-8804-77E45CC669CD}" dt="2025-05-23T10:13:14.145" v="29"/>
          <ac:spMkLst>
            <pc:docMk/>
            <pc:sldMk cId="1723608489" sldId="1710"/>
            <ac:spMk id="3085" creationId="{E1750109-3B91-4506-B997-0CD8E35A1488}"/>
          </ac:spMkLst>
        </pc:spChg>
        <pc:spChg chg="del">
          <ac:chgData name="Fijalkowska, Joanna" userId="1fd203f8-c0ca-4d08-b796-072c81bf5887" providerId="ADAL" clId="{B7EBD59B-2CF2-42F7-8804-77E45CC669CD}" dt="2025-05-23T10:13:14.145" v="29"/>
          <ac:spMkLst>
            <pc:docMk/>
            <pc:sldMk cId="1723608489" sldId="1710"/>
            <ac:spMk id="3087" creationId="{E72D8D1B-59F6-4FF3-8547-9BBB6129F2FA}"/>
          </ac:spMkLst>
        </pc:spChg>
        <pc:spChg chg="del">
          <ac:chgData name="Fijalkowska, Joanna" userId="1fd203f8-c0ca-4d08-b796-072c81bf5887" providerId="ADAL" clId="{B7EBD59B-2CF2-42F7-8804-77E45CC669CD}" dt="2025-05-23T10:13:14.145" v="29"/>
          <ac:spMkLst>
            <pc:docMk/>
            <pc:sldMk cId="1723608489" sldId="1710"/>
            <ac:spMk id="3089" creationId="{8FC8C21F-9484-4A71-ABFA-6C10682FAC3E}"/>
          </ac:spMkLst>
        </pc:spChg>
        <pc:spChg chg="del">
          <ac:chgData name="Fijalkowska, Joanna" userId="1fd203f8-c0ca-4d08-b796-072c81bf5887" providerId="ADAL" clId="{B7EBD59B-2CF2-42F7-8804-77E45CC669CD}" dt="2025-05-23T10:13:14.145" v="29"/>
          <ac:spMkLst>
            <pc:docMk/>
            <pc:sldMk cId="1723608489" sldId="1710"/>
            <ac:spMk id="3091" creationId="{2C444748-5A8D-4B53-89FE-42B455DFA2D1}"/>
          </ac:spMkLst>
        </pc:spChg>
        <pc:spChg chg="del">
          <ac:chgData name="Fijalkowska, Joanna" userId="1fd203f8-c0ca-4d08-b796-072c81bf5887" providerId="ADAL" clId="{B7EBD59B-2CF2-42F7-8804-77E45CC669CD}" dt="2025-05-23T10:13:14.145" v="29"/>
          <ac:spMkLst>
            <pc:docMk/>
            <pc:sldMk cId="1723608489" sldId="1710"/>
            <ac:spMk id="3093" creationId="{14044C96-7CFD-44DB-A579-D77B0D37C681}"/>
          </ac:spMkLst>
        </pc:spChg>
      </pc:sldChg>
      <pc:sldChg chg="delSp add setBg delDesignElem">
        <pc:chgData name="Fijalkowska, Joanna" userId="1fd203f8-c0ca-4d08-b796-072c81bf5887" providerId="ADAL" clId="{B7EBD59B-2CF2-42F7-8804-77E45CC669CD}" dt="2025-05-23T10:13:22.132" v="31"/>
        <pc:sldMkLst>
          <pc:docMk/>
          <pc:sldMk cId="1226652825" sldId="1711"/>
        </pc:sldMkLst>
        <pc:spChg chg="del">
          <ac:chgData name="Fijalkowska, Joanna" userId="1fd203f8-c0ca-4d08-b796-072c81bf5887" providerId="ADAL" clId="{B7EBD59B-2CF2-42F7-8804-77E45CC669CD}" dt="2025-05-23T10:13:22.132" v="31"/>
          <ac:spMkLst>
            <pc:docMk/>
            <pc:sldMk cId="1226652825" sldId="1711"/>
            <ac:spMk id="4109" creationId="{6C2997EE-0889-44C3-AC0D-18F26AC9AAAB}"/>
          </ac:spMkLst>
        </pc:spChg>
      </pc:sldChg>
      <pc:sldChg chg="add ord setBg">
        <pc:chgData name="Fijalkowska, Joanna" userId="1fd203f8-c0ca-4d08-b796-072c81bf5887" providerId="ADAL" clId="{B7EBD59B-2CF2-42F7-8804-77E45CC669CD}" dt="2025-05-23T10:12:13.525" v="16"/>
        <pc:sldMkLst>
          <pc:docMk/>
          <pc:sldMk cId="128411027" sldId="1720"/>
        </pc:sldMkLst>
      </pc:sldChg>
      <pc:sldChg chg="addSp delSp add del ord setBg delDesignElem">
        <pc:chgData name="Fijalkowska, Joanna" userId="1fd203f8-c0ca-4d08-b796-072c81bf5887" providerId="ADAL" clId="{B7EBD59B-2CF2-42F7-8804-77E45CC669CD}" dt="2025-05-23T10:11:47.820" v="10"/>
        <pc:sldMkLst>
          <pc:docMk/>
          <pc:sldMk cId="2869261532" sldId="1721"/>
        </pc:sldMkLst>
        <pc:spChg chg="add del">
          <ac:chgData name="Fijalkowska, Joanna" userId="1fd203f8-c0ca-4d08-b796-072c81bf5887" providerId="ADAL" clId="{B7EBD59B-2CF2-42F7-8804-77E45CC669CD}" dt="2025-05-23T10:11:44.905" v="8"/>
          <ac:spMkLst>
            <pc:docMk/>
            <pc:sldMk cId="2869261532" sldId="1721"/>
            <ac:spMk id="19" creationId="{42A4FC2C-047E-45A5-965D-8E1E3BF09BC6}"/>
          </ac:spMkLst>
        </pc:spChg>
      </pc:sldChg>
      <pc:sldChg chg="new del ord">
        <pc:chgData name="Fijalkowska, Joanna" userId="1fd203f8-c0ca-4d08-b796-072c81bf5887" providerId="ADAL" clId="{B7EBD59B-2CF2-42F7-8804-77E45CC669CD}" dt="2025-05-23T10:13:29.457" v="32" actId="2696"/>
        <pc:sldMkLst>
          <pc:docMk/>
          <pc:sldMk cId="3482883699" sldId="17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1DE9A-8B23-4D68-87D8-F5CD74D6A81A}" type="datetimeFigureOut">
              <a:rPr lang="nl-BE" smtClean="0"/>
              <a:t>23/05/2025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6BA56-D527-4007-8B07-FA2E4BDBEBCC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5028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3B1EF-139C-4D04-9502-D3164B51E6F1}" type="slidenum">
              <a:rPr lang="nl-BE" smtClean="0"/>
              <a:t>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134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3B1EF-139C-4D04-9502-D3164B51E6F1}" type="slidenum">
              <a:rPr lang="nl-BE" smtClean="0"/>
              <a:t>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903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6AC35-5F89-4431-962D-041883167B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60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6AC35-5F89-4431-962D-041883167B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6AC35-5F89-4431-962D-041883167B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7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5910-9503-5448-AFA0-2201ED19E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1" y="2649109"/>
            <a:ext cx="5373109" cy="120092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93170-F46C-4443-95AE-12F1D377B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990406"/>
            <a:ext cx="537311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604FF59F-F211-F244-9C53-9BE5CA253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890" y="2550845"/>
            <a:ext cx="4852522" cy="12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C157080-74F6-BC44-A951-6F697D195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C157080-74F6-BC44-A951-6F697D195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C157080-74F6-BC44-A951-6F697D195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00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8DCFC-13B1-0045-8873-B0551D95E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AFBAA-AE76-F545-BA37-27E163659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30B80A-00FD-464E-BBB4-AF09B73FA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B273EA-5226-164A-8B7D-265DD4166FC7}"/>
              </a:ext>
            </a:extLst>
          </p:cNvPr>
          <p:cNvCxnSpPr>
            <a:cxnSpLocks/>
          </p:cNvCxnSpPr>
          <p:nvPr userDrawn="1"/>
        </p:nvCxnSpPr>
        <p:spPr>
          <a:xfrm>
            <a:off x="984422" y="1425146"/>
            <a:ext cx="10223157" cy="0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8CC8E9BA-BCBA-A24F-9C91-0E6616414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30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4078B-AC8F-4A43-BEC3-11E994E74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7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DAAC3-02F6-7F4C-82D9-53A4317FE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34317"/>
            <a:ext cx="5157787" cy="395534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3312A-9747-0744-8DC0-06209890D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7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799BA-273F-794E-A002-AF41B4424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34317"/>
            <a:ext cx="5183188" cy="395534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8A498F-E463-9441-A61E-218AC51C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F3B382-6E05-784A-BEC1-7D79366B0933}"/>
              </a:ext>
            </a:extLst>
          </p:cNvPr>
          <p:cNvCxnSpPr>
            <a:cxnSpLocks/>
          </p:cNvCxnSpPr>
          <p:nvPr userDrawn="1"/>
        </p:nvCxnSpPr>
        <p:spPr>
          <a:xfrm>
            <a:off x="984422" y="1425146"/>
            <a:ext cx="10223157" cy="0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D5320C5A-B797-814D-86AD-1A14554D9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85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2D3AB-0BA7-7143-9248-CE60BA64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1D4EE5-AD43-9B45-BCFB-764A23DDBA32}"/>
              </a:ext>
            </a:extLst>
          </p:cNvPr>
          <p:cNvCxnSpPr>
            <a:cxnSpLocks/>
          </p:cNvCxnSpPr>
          <p:nvPr userDrawn="1"/>
        </p:nvCxnSpPr>
        <p:spPr>
          <a:xfrm>
            <a:off x="984422" y="1425146"/>
            <a:ext cx="10223157" cy="0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2D20E1F9-E4DF-9D48-8B9D-B9F6C10CA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0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E551576-DB02-524F-BF13-F37A5BB3B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30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0CF2D-3B38-1D46-A6E5-8EC13953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461B3-EB82-E94A-9B2E-8DD707BAD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3EBAF-6ECB-744E-BA08-370DAC54C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3147"/>
            <a:ext cx="3932237" cy="4185841"/>
          </a:xfrm>
        </p:spPr>
        <p:txBody>
          <a:bodyPr/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7E77AC-4917-244E-BB25-5116DC787B16}"/>
              </a:ext>
            </a:extLst>
          </p:cNvPr>
          <p:cNvCxnSpPr>
            <a:cxnSpLocks/>
          </p:cNvCxnSpPr>
          <p:nvPr userDrawn="1"/>
        </p:nvCxnSpPr>
        <p:spPr>
          <a:xfrm>
            <a:off x="901807" y="1570038"/>
            <a:ext cx="3808198" cy="0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BE522BF4-F4E0-D44E-8C57-8024984D5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77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5BC0E-982F-5D43-A418-15D5BDAAA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id="{6D0C82BA-673C-B648-9682-D7A248DF28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664C1C-CADF-F145-86FF-517ED771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459409-E0A0-494B-B0A2-D21698AA278C}"/>
              </a:ext>
            </a:extLst>
          </p:cNvPr>
          <p:cNvCxnSpPr>
            <a:cxnSpLocks/>
          </p:cNvCxnSpPr>
          <p:nvPr userDrawn="1"/>
        </p:nvCxnSpPr>
        <p:spPr>
          <a:xfrm>
            <a:off x="901807" y="1570038"/>
            <a:ext cx="3808198" cy="0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1559BD8-319F-A848-BF22-23BE78F95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3147"/>
            <a:ext cx="3932237" cy="4185841"/>
          </a:xfrm>
        </p:spPr>
        <p:txBody>
          <a:bodyPr/>
          <a:lstStyle>
            <a:lvl1pPr marL="0" indent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561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F35C6-3D81-4B46-B312-5AA9C4830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C9F387-566B-C640-B89C-785250F3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881BE0-1176-BE4E-A6E1-44C066B0150F}"/>
              </a:ext>
            </a:extLst>
          </p:cNvPr>
          <p:cNvCxnSpPr>
            <a:cxnSpLocks/>
          </p:cNvCxnSpPr>
          <p:nvPr userDrawn="1"/>
        </p:nvCxnSpPr>
        <p:spPr>
          <a:xfrm>
            <a:off x="984422" y="1425146"/>
            <a:ext cx="10223157" cy="0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AD532A2-42B3-FD48-98FC-9372262B5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4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5910-9503-5448-AFA0-2201ED19E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1" y="2649109"/>
            <a:ext cx="5373109" cy="120092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93170-F46C-4443-95AE-12F1D377B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990406"/>
            <a:ext cx="537311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604FF59F-F211-F244-9C53-9BE5CA253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890" y="2550845"/>
            <a:ext cx="4852522" cy="12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6BE40-C250-874D-BB26-8F2DA4BDF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953204" y="365125"/>
            <a:ext cx="1400596" cy="5811838"/>
          </a:xfrm>
          <a:prstGeom prst="rect">
            <a:avLst/>
          </a:prstGeom>
        </p:spPr>
        <p:txBody>
          <a:bodyPr vert="eaVert" anchor="t" anchorCtr="0"/>
          <a:lstStyle>
            <a:lvl1pPr>
              <a:defRPr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C0CEB9-27BD-8146-90CA-525297541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009807" cy="5811838"/>
          </a:xfrm>
        </p:spPr>
        <p:txBody>
          <a:bodyPr vert="eaVert"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9E1B53-84FE-9046-AA30-EF388EE04D36}"/>
              </a:ext>
            </a:extLst>
          </p:cNvPr>
          <p:cNvCxnSpPr/>
          <p:nvPr userDrawn="1"/>
        </p:nvCxnSpPr>
        <p:spPr>
          <a:xfrm>
            <a:off x="9953204" y="365125"/>
            <a:ext cx="0" cy="5811838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A938534C-2819-6348-86D8-1A6BED5DF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9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97975-5565-7545-BCA3-858645DC2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D27AF0-81EA-DA45-8311-CC07AB624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157067-2ECF-DE44-99A3-13879283AE54}"/>
              </a:ext>
            </a:extLst>
          </p:cNvPr>
          <p:cNvCxnSpPr>
            <a:cxnSpLocks/>
          </p:cNvCxnSpPr>
          <p:nvPr userDrawn="1"/>
        </p:nvCxnSpPr>
        <p:spPr>
          <a:xfrm>
            <a:off x="984422" y="1425146"/>
            <a:ext cx="10223157" cy="0"/>
          </a:xfrm>
          <a:prstGeom prst="line">
            <a:avLst/>
          </a:prstGeom>
          <a:ln w="12700">
            <a:solidFill>
              <a:srgbClr val="008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05A4CEAD-8A5B-1B40-BAE1-1E73A1BAC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6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6E6C7B6A-3363-0B40-9B86-50EBB7A1D4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5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41EFE-C664-2049-93E3-31E62F38C5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293" y="6316712"/>
            <a:ext cx="1635505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0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F47DE446-5563-1B46-A364-10E161135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30D35179-F4F5-F141-914D-6C54375DC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C157080-74F6-BC44-A951-6F697D195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7040-F764-6549-B43B-14CDF3AA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5180532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1">
                <a:solidFill>
                  <a:srgbClr val="008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C157080-74F6-BC44-A951-6F697D195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293" y="6316712"/>
            <a:ext cx="1635506" cy="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2342F-5D62-404F-8836-35E25A93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9749A-3D48-7D4E-BAD1-30C4AC13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83A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marketing@abrisojiffy.com" TargetMode="External"/><Relationship Id="rId3" Type="http://schemas.openxmlformats.org/officeDocument/2006/relationships/hyperlink" Target="mailto:Mvanhecke@abrisojiffy.com" TargetMode="External"/><Relationship Id="rId7" Type="http://schemas.openxmlformats.org/officeDocument/2006/relationships/hyperlink" Target="mailto:Askora@abrisojiffy.co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mailto:Iszelag@abrisojiffy.com" TargetMode="Externa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C0CFD-2423-6501-958C-186F5BE1F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Going Beyond the Surface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AAEEC76-B7C4-22B4-1845-365FC5100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Sustainable Technical Foam Solutions</a:t>
            </a:r>
          </a:p>
        </p:txBody>
      </p:sp>
    </p:spTree>
    <p:extLst>
      <p:ext uri="{BB962C8B-B14F-4D97-AF65-F5344CB8AC3E}">
        <p14:creationId xmlns:p14="http://schemas.microsoft.com/office/powerpoint/2010/main" val="743875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767D9F9-2A5E-069F-AB18-64F33FC16889}"/>
              </a:ext>
            </a:extLst>
          </p:cNvPr>
          <p:cNvSpPr/>
          <p:nvPr/>
        </p:nvSpPr>
        <p:spPr>
          <a:xfrm>
            <a:off x="0" y="3113908"/>
            <a:ext cx="12192000" cy="162000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C2A004-A91E-E04C-6BB0-A6C54153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Our Renew Portfolio – Aligned with PPWR Changes</a:t>
            </a:r>
          </a:p>
        </p:txBody>
      </p:sp>
      <p:pic>
        <p:nvPicPr>
          <p:cNvPr id="4" name="Picture 2" descr="Recycle sign">
            <a:extLst>
              <a:ext uri="{FF2B5EF4-FFF2-40B4-BE49-F238E27FC236}">
                <a16:creationId xmlns:a16="http://schemas.microsoft.com/office/drawing/2014/main" id="{59F2F4C9-0474-54ED-F049-0AA0FDB8F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74029"/>
            <a:ext cx="1080000" cy="108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Percentage ">
            <a:extLst>
              <a:ext uri="{FF2B5EF4-FFF2-40B4-BE49-F238E27FC236}">
                <a16:creationId xmlns:a16="http://schemas.microsoft.com/office/drawing/2014/main" id="{4908B36C-BCF6-BA12-B647-65D68345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3908"/>
            <a:ext cx="1080000" cy="108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26" name="Picture 2" descr="Waste reduction ">
            <a:extLst>
              <a:ext uri="{FF2B5EF4-FFF2-40B4-BE49-F238E27FC236}">
                <a16:creationId xmlns:a16="http://schemas.microsoft.com/office/drawing/2014/main" id="{8ED99F77-8CA0-F53E-57D1-69E0FDCE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0390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6921A04-B5CC-978A-380E-95C6E2CEA4BB}"/>
              </a:ext>
            </a:extLst>
          </p:cNvPr>
          <p:cNvSpPr txBox="1"/>
          <p:nvPr/>
        </p:nvSpPr>
        <p:spPr>
          <a:xfrm>
            <a:off x="2615877" y="1806198"/>
            <a:ext cx="43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As our Renew foam is 100% recyclable, it perfectly fits the requirement of design for recyclability.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8F11E30-1687-E01C-049A-C5520DC77454}"/>
              </a:ext>
            </a:extLst>
          </p:cNvPr>
          <p:cNvSpPr txBox="1"/>
          <p:nvPr/>
        </p:nvSpPr>
        <p:spPr>
          <a:xfrm>
            <a:off x="2615877" y="3416077"/>
            <a:ext cx="43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The minimum of 80% PIR is already a big step in the right direction; the use of PCR is being tested.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99FBB40-2F92-97FB-F08C-C2B1B99D112E}"/>
              </a:ext>
            </a:extLst>
          </p:cNvPr>
          <p:cNvSpPr txBox="1"/>
          <p:nvPr/>
        </p:nvSpPr>
        <p:spPr>
          <a:xfrm>
            <a:off x="2615877" y="4882188"/>
            <a:ext cx="43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As foam is a lighter material than for example cardboard, and it is a closed-loop recycling method, waste is being minimized.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7633554" y="2245489"/>
            <a:ext cx="3720246" cy="3530278"/>
            <a:chOff x="7633554" y="2245489"/>
            <a:chExt cx="3720246" cy="3530278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AF2858B-3E90-F747-9250-87147BF891A3}"/>
                </a:ext>
              </a:extLst>
            </p:cNvPr>
            <p:cNvSpPr/>
            <p:nvPr/>
          </p:nvSpPr>
          <p:spPr>
            <a:xfrm>
              <a:off x="7633554" y="2245489"/>
              <a:ext cx="3720246" cy="35302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D8D94774-8162-0B6A-73D4-DD3F29758CDC}"/>
                </a:ext>
              </a:extLst>
            </p:cNvPr>
            <p:cNvSpPr txBox="1"/>
            <p:nvPr/>
          </p:nvSpPr>
          <p:spPr>
            <a:xfrm>
              <a:off x="7633554" y="2257063"/>
              <a:ext cx="3720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u="sng" dirty="0"/>
                <a:t>Against Greenwashing</a:t>
              </a:r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1BBD991-B873-29B9-9AB5-87239A7E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3677" y="4262056"/>
              <a:ext cx="3600000" cy="1054362"/>
            </a:xfrm>
            <a:prstGeom prst="rect">
              <a:avLst/>
            </a:prstGeom>
          </p:spPr>
        </p:pic>
        <p:sp>
          <p:nvSpPr>
            <p:cNvPr id="2" name="Tekstvak 1"/>
            <p:cNvSpPr txBox="1"/>
            <p:nvPr/>
          </p:nvSpPr>
          <p:spPr>
            <a:xfrm>
              <a:off x="7633554" y="2918688"/>
              <a:ext cx="3720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Our processes and products are certified by independent agencies, across the group and product categories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Our European </a:t>
            </a:r>
            <a:r>
              <a:rPr lang="nl-BE" dirty="0" err="1"/>
              <a:t>presence</a:t>
            </a:r>
            <a:r>
              <a:rPr lang="nl-BE" dirty="0"/>
              <a:t> </a:t>
            </a:r>
            <a:r>
              <a:rPr lang="nl-BE" dirty="0" err="1"/>
              <a:t>lowers</a:t>
            </a:r>
            <a:r>
              <a:rPr lang="nl-BE" dirty="0"/>
              <a:t> transport </a:t>
            </a:r>
            <a:r>
              <a:rPr lang="nl-BE" dirty="0" err="1"/>
              <a:t>emissions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217" y="1915299"/>
            <a:ext cx="5507583" cy="430539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69891" y="3685308"/>
            <a:ext cx="936000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10302790" y="2710872"/>
            <a:ext cx="954000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6168386" y="4111991"/>
            <a:ext cx="954000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7143305" y="5956172"/>
            <a:ext cx="972000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9954065" y="4282564"/>
            <a:ext cx="1296000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955612" y="2068935"/>
            <a:ext cx="42420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Due</a:t>
            </a:r>
            <a:r>
              <a:rPr lang="nl-BE" dirty="0"/>
              <a:t> to our European </a:t>
            </a:r>
            <a:r>
              <a:rPr lang="nl-BE" dirty="0" err="1"/>
              <a:t>presence</a:t>
            </a:r>
            <a:r>
              <a:rPr lang="nl-BE" dirty="0"/>
              <a:t>, we </a:t>
            </a:r>
            <a:r>
              <a:rPr lang="nl-BE" dirty="0" err="1"/>
              <a:t>always</a:t>
            </a:r>
            <a:r>
              <a:rPr lang="nl-BE" dirty="0"/>
              <a:t> have a manufacturing plant </a:t>
            </a:r>
            <a:r>
              <a:rPr lang="nl-BE" dirty="0" err="1"/>
              <a:t>nearby</a:t>
            </a:r>
            <a:r>
              <a:rPr lang="nl-BE" dirty="0"/>
              <a:t>. </a:t>
            </a:r>
            <a:r>
              <a:rPr lang="nl-BE" dirty="0" err="1"/>
              <a:t>Therefore</a:t>
            </a:r>
            <a:r>
              <a:rPr lang="nl-BE" dirty="0"/>
              <a:t> </a:t>
            </a:r>
            <a:r>
              <a:rPr lang="nl-BE" dirty="0" err="1"/>
              <a:t>tranport</a:t>
            </a:r>
            <a:r>
              <a:rPr lang="nl-BE" dirty="0"/>
              <a:t> and transport </a:t>
            </a:r>
            <a:r>
              <a:rPr lang="nl-BE" dirty="0" err="1"/>
              <a:t>emissions</a:t>
            </a:r>
            <a:r>
              <a:rPr lang="nl-BE" dirty="0"/>
              <a:t> are </a:t>
            </a:r>
            <a:r>
              <a:rPr lang="nl-BE" dirty="0" err="1"/>
              <a:t>minimized</a:t>
            </a:r>
            <a:r>
              <a:rPr lang="nl-BE" dirty="0"/>
              <a:t>.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For Technical Foam, we have production </a:t>
            </a:r>
            <a:r>
              <a:rPr lang="nl-BE" dirty="0" err="1"/>
              <a:t>capabilities</a:t>
            </a:r>
            <a:r>
              <a:rPr lang="nl-BE" dirty="0"/>
              <a:t>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Limerick, Ireland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Wellen, Belgium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Wisches,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Olszyna, Poland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Gliwice, Poland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Piatra Neamt, Romania</a:t>
            </a:r>
          </a:p>
        </p:txBody>
      </p:sp>
      <p:sp>
        <p:nvSpPr>
          <p:cNvPr id="11" name="Rechthoek 10"/>
          <p:cNvSpPr/>
          <p:nvPr/>
        </p:nvSpPr>
        <p:spPr>
          <a:xfrm>
            <a:off x="8595910" y="2355272"/>
            <a:ext cx="954000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839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98141-E901-9FD2-4B28-E52458D1E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032F2B4F-C7A4-2702-0585-3CCBF7D1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r="1" b="1"/>
          <a:stretch>
            <a:fillRect/>
          </a:stretch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DE05C7D-AA9A-972B-7DB7-9F4CB7F45E2F}"/>
              </a:ext>
            </a:extLst>
          </p:cNvPr>
          <p:cNvSpPr/>
          <p:nvPr/>
        </p:nvSpPr>
        <p:spPr>
          <a:xfrm>
            <a:off x="317087" y="6028574"/>
            <a:ext cx="1928088" cy="513511"/>
          </a:xfrm>
          <a:custGeom>
            <a:avLst/>
            <a:gdLst/>
            <a:ahLst/>
            <a:cxnLst/>
            <a:rect l="l" t="t" r="r" b="b"/>
            <a:pathLst>
              <a:path w="2892132" h="770266">
                <a:moveTo>
                  <a:pt x="0" y="0"/>
                </a:moveTo>
                <a:lnTo>
                  <a:pt x="2892132" y="0"/>
                </a:lnTo>
                <a:lnTo>
                  <a:pt x="2892132" y="770267"/>
                </a:lnTo>
                <a:lnTo>
                  <a:pt x="0" y="770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6926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FFB85-FEAC-C8E4-2A09-3EB79F9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yellow vests carrying a large yellow rectangular object&#10;&#10;AI-generated content may be incorrect.">
            <a:extLst>
              <a:ext uri="{FF2B5EF4-FFF2-40B4-BE49-F238E27FC236}">
                <a16:creationId xmlns:a16="http://schemas.microsoft.com/office/drawing/2014/main" id="{52C186A9-8529-FB4D-5C15-9442CFE47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r="6109"/>
          <a:stretch>
            <a:fillRect/>
          </a:stretch>
        </p:blipFill>
        <p:spPr>
          <a:xfrm>
            <a:off x="14" y="1"/>
            <a:ext cx="6016475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9" name="Picture 8" descr="A large roll of black rubber&#10;&#10;AI-generated content may be incorrect.">
            <a:extLst>
              <a:ext uri="{FF2B5EF4-FFF2-40B4-BE49-F238E27FC236}">
                <a16:creationId xmlns:a16="http://schemas.microsoft.com/office/drawing/2014/main" id="{8AFE3783-7692-7933-9376-6D04626F8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5" r="9915"/>
          <a:stretch>
            <a:fillRect/>
          </a:stretch>
        </p:blipFill>
        <p:spPr>
          <a:xfrm>
            <a:off x="4307056" y="7"/>
            <a:ext cx="4831627" cy="4520004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3" name="Picture 2" descr="A large building with many trucks parked on the side of it&#10;&#10;AI-generated content may be incorrect.">
            <a:extLst>
              <a:ext uri="{FF2B5EF4-FFF2-40B4-BE49-F238E27FC236}">
                <a16:creationId xmlns:a16="http://schemas.microsoft.com/office/drawing/2014/main" id="{BCEC8874-1AE5-228D-C268-31C97EA34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r="17922" b="1"/>
          <a:stretch>
            <a:fillRect/>
          </a:stretch>
        </p:blipFill>
        <p:spPr>
          <a:xfrm>
            <a:off x="4068531" y="0"/>
            <a:ext cx="8123469" cy="6857999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13D1CF04-9854-FE07-32AC-14D241D7886A}"/>
              </a:ext>
            </a:extLst>
          </p:cNvPr>
          <p:cNvSpPr/>
          <p:nvPr/>
        </p:nvSpPr>
        <p:spPr>
          <a:xfrm>
            <a:off x="317087" y="6028574"/>
            <a:ext cx="1928088" cy="513511"/>
          </a:xfrm>
          <a:custGeom>
            <a:avLst/>
            <a:gdLst/>
            <a:ahLst/>
            <a:cxnLst/>
            <a:rect l="l" t="t" r="r" b="b"/>
            <a:pathLst>
              <a:path w="2892132" h="770266">
                <a:moveTo>
                  <a:pt x="0" y="0"/>
                </a:moveTo>
                <a:lnTo>
                  <a:pt x="2892132" y="0"/>
                </a:lnTo>
                <a:lnTo>
                  <a:pt x="2892132" y="770267"/>
                </a:lnTo>
                <a:lnTo>
                  <a:pt x="0" y="770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841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CBB2E-9695-47AE-D6BD-0FCF8EC5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icons with text&#10;&#10;AI-generated content may be incorrect.">
            <a:extLst>
              <a:ext uri="{FF2B5EF4-FFF2-40B4-BE49-F238E27FC236}">
                <a16:creationId xmlns:a16="http://schemas.microsoft.com/office/drawing/2014/main" id="{6A6C4D18-C93E-6569-E4F4-21AE6D03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3" r="1" b="16004"/>
          <a:stretch>
            <a:fillRect/>
          </a:stretch>
        </p:blipFill>
        <p:spPr>
          <a:xfrm>
            <a:off x="838200" y="1825626"/>
            <a:ext cx="10515600" cy="4351338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A533E4-C27B-D849-8F05-A3943504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dirty="0"/>
              <a:t>Industries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904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5D95B-9B83-7B4D-2E9F-71B807246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C125D52A-9106-BEA0-3624-968334A30238}"/>
              </a:ext>
            </a:extLst>
          </p:cNvPr>
          <p:cNvSpPr/>
          <p:nvPr/>
        </p:nvSpPr>
        <p:spPr>
          <a:xfrm>
            <a:off x="317087" y="6028574"/>
            <a:ext cx="1928088" cy="513511"/>
          </a:xfrm>
          <a:custGeom>
            <a:avLst/>
            <a:gdLst/>
            <a:ahLst/>
            <a:cxnLst/>
            <a:rect l="l" t="t" r="r" b="b"/>
            <a:pathLst>
              <a:path w="2892132" h="770266">
                <a:moveTo>
                  <a:pt x="0" y="0"/>
                </a:moveTo>
                <a:lnTo>
                  <a:pt x="2892132" y="0"/>
                </a:lnTo>
                <a:lnTo>
                  <a:pt x="2892132" y="770267"/>
                </a:lnTo>
                <a:lnTo>
                  <a:pt x="0" y="770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blue and red chart&#10;&#10;AI-generated content may be incorrect.">
            <a:extLst>
              <a:ext uri="{FF2B5EF4-FFF2-40B4-BE49-F238E27FC236}">
                <a16:creationId xmlns:a16="http://schemas.microsoft.com/office/drawing/2014/main" id="{DAAB3CCA-4D10-35B1-0654-5E3CE8B05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1" y="308005"/>
            <a:ext cx="10058019" cy="56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4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93000" y="1083311"/>
            <a:ext cx="2081801" cy="0"/>
          </a:xfrm>
          <a:prstGeom prst="line">
            <a:avLst/>
          </a:prstGeom>
          <a:ln w="19050" cap="rnd">
            <a:solidFill>
              <a:srgbClr val="19757D">
                <a:alpha val="9764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890532" y="635000"/>
            <a:ext cx="2286736" cy="41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19757D"/>
                </a:solidFill>
                <a:latin typeface="Lato Bold"/>
                <a:ea typeface="Lato Bold"/>
                <a:cs typeface="Lato Bold"/>
                <a:sym typeface="Lato Bold"/>
              </a:rPr>
              <a:t>RENEW FOAM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0532" y="1922357"/>
            <a:ext cx="4982936" cy="2968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Renew products are recycled-content versions of technical foams that contain at least </a:t>
            </a:r>
            <a:endParaRPr lang="pl-PL" sz="1866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rPr>
              <a:t>80% recycled content </a:t>
            </a:r>
            <a:r>
              <a:rPr lang="en-US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using waste from own manufacturing process and waste collected from our clients from </a:t>
            </a:r>
            <a:r>
              <a:rPr lang="en-US" sz="1866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rPr>
              <a:t>closed-loop recycling</a:t>
            </a:r>
            <a:r>
              <a:rPr lang="en-US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.​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​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Renew foams are certified by </a:t>
            </a:r>
            <a:r>
              <a:rPr lang="en-US" sz="1866" b="1" dirty="0" err="1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rPr>
              <a:t>Recyclass</a:t>
            </a:r>
            <a:r>
              <a:rPr lang="en-US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​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pl-PL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 </a:t>
            </a:r>
            <a:r>
              <a:rPr lang="pl-PL" sz="1866" b="1" dirty="0" err="1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"/>
              </a:rPr>
              <a:t>Polycert</a:t>
            </a:r>
            <a:r>
              <a:rPr lang="pl-PL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 </a:t>
            </a:r>
            <a:r>
              <a:rPr lang="en-US" sz="1866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Recycled Plastics Traceability schemes.</a:t>
            </a:r>
          </a:p>
        </p:txBody>
      </p:sp>
      <p:sp>
        <p:nvSpPr>
          <p:cNvPr id="5" name="Freeform 5"/>
          <p:cNvSpPr/>
          <p:nvPr/>
        </p:nvSpPr>
        <p:spPr>
          <a:xfrm>
            <a:off x="5873468" y="0"/>
            <a:ext cx="6463910" cy="6858000"/>
          </a:xfrm>
          <a:custGeom>
            <a:avLst/>
            <a:gdLst/>
            <a:ahLst/>
            <a:cxnLst/>
            <a:rect l="l" t="t" r="r" b="b"/>
            <a:pathLst>
              <a:path w="9695865" h="10287000">
                <a:moveTo>
                  <a:pt x="0" y="0"/>
                </a:moveTo>
                <a:lnTo>
                  <a:pt x="9695866" y="0"/>
                </a:lnTo>
                <a:lnTo>
                  <a:pt x="96958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48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F69911-A4B8-0A6C-AF75-985C7E719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9629" r="7732" b="11892"/>
          <a:stretch/>
        </p:blipFill>
        <p:spPr bwMode="auto">
          <a:xfrm>
            <a:off x="1270000" y="5140170"/>
            <a:ext cx="1254570" cy="92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raz zawierający tekst, Czcionka, Grafika, zrzut ekranu&#10;&#10;Opis wygenerowany automatycznie">
            <a:extLst>
              <a:ext uri="{FF2B5EF4-FFF2-40B4-BE49-F238E27FC236}">
                <a16:creationId xmlns:a16="http://schemas.microsoft.com/office/drawing/2014/main" id="{7C05F596-F3DB-A149-4D46-C1339E20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19" y="5034250"/>
            <a:ext cx="1383101" cy="118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8">
            <a:extLst>
              <a:ext uri="{FF2B5EF4-FFF2-40B4-BE49-F238E27FC236}">
                <a16:creationId xmlns:a16="http://schemas.microsoft.com/office/drawing/2014/main" id="{CE6D8D2D-3689-E988-E56E-94563979A71F}"/>
              </a:ext>
            </a:extLst>
          </p:cNvPr>
          <p:cNvSpPr>
            <a:spLocks noChangeAspect="1"/>
          </p:cNvSpPr>
          <p:nvPr/>
        </p:nvSpPr>
        <p:spPr>
          <a:xfrm>
            <a:off x="10930416" y="76200"/>
            <a:ext cx="1261584" cy="336000"/>
          </a:xfrm>
          <a:custGeom>
            <a:avLst/>
            <a:gdLst/>
            <a:ahLst/>
            <a:cxnLst/>
            <a:rect l="l" t="t" r="r" b="b"/>
            <a:pathLst>
              <a:path w="2684779" h="715042">
                <a:moveTo>
                  <a:pt x="0" y="0"/>
                </a:moveTo>
                <a:lnTo>
                  <a:pt x="2684779" y="0"/>
                </a:lnTo>
                <a:lnTo>
                  <a:pt x="2684779" y="715042"/>
                </a:lnTo>
                <a:lnTo>
                  <a:pt x="0" y="715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2" descr="PolyCert Europe | Recycled Content Certification">
            <a:extLst>
              <a:ext uri="{FF2B5EF4-FFF2-40B4-BE49-F238E27FC236}">
                <a16:creationId xmlns:a16="http://schemas.microsoft.com/office/drawing/2014/main" id="{0D7F4189-8CE2-4D71-AB82-9825C4A1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59" y="5056765"/>
            <a:ext cx="945978" cy="9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ack and white advertisement&#10;&#10;AI-generated content may be incorrect.">
            <a:extLst>
              <a:ext uri="{FF2B5EF4-FFF2-40B4-BE49-F238E27FC236}">
                <a16:creationId xmlns:a16="http://schemas.microsoft.com/office/drawing/2014/main" id="{29F5F5BE-7730-084E-C692-AA32095CE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r="-1" b="-1"/>
          <a:stretch>
            <a:fillRect/>
          </a:stretch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5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865EA8-CC8D-B6CB-3952-7EACAC20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>
            <a:fillRect/>
          </a:stretch>
        </p:blipFill>
        <p:spPr bwMode="auto">
          <a:xfrm>
            <a:off x="13" y="1282"/>
            <a:ext cx="12191987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57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7767261-A495-DF39-1A8A-7494A520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655853"/>
            <a:ext cx="3122143" cy="24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braz zawierający tekst, Czcionka, Grafika, zrzut ekranu&#10;&#10;Opis wygenerowany automatycznie">
            <a:extLst>
              <a:ext uri="{FF2B5EF4-FFF2-40B4-BE49-F238E27FC236}">
                <a16:creationId xmlns:a16="http://schemas.microsoft.com/office/drawing/2014/main" id="{E1B504B5-DDE4-EE31-0B8B-C8DC20F3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26" y="3748194"/>
            <a:ext cx="2873989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F5BB88F-4172-F545-675E-A4125D8D5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129007"/>
            <a:ext cx="3252903" cy="46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1B07BB5-1F34-C033-108E-0E87F042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1129007"/>
            <a:ext cx="3252903" cy="46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0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Rules &amp; speakers </a:t>
            </a:r>
            <a:r>
              <a:rPr lang="nl-BE" dirty="0" err="1"/>
              <a:t>webinar</a:t>
            </a:r>
            <a:endParaRPr lang="nl-BE" dirty="0"/>
          </a:p>
        </p:txBody>
      </p:sp>
      <p:pic>
        <p:nvPicPr>
          <p:cNvPr id="2054" name="Picture 6" descr="No vide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15" y="473054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te microphon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55" y="473054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Q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473054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aq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535" y="473054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/>
          <p:cNvCxnSpPr/>
          <p:nvPr/>
        </p:nvCxnSpPr>
        <p:spPr>
          <a:xfrm>
            <a:off x="944240" y="3931920"/>
            <a:ext cx="100800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 rot="16200000">
            <a:off x="285006" y="4675047"/>
            <a:ext cx="193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u="sng" dirty="0"/>
              <a:t>Webinar Rules</a:t>
            </a:r>
          </a:p>
        </p:txBody>
      </p:sp>
      <p:sp>
        <p:nvSpPr>
          <p:cNvPr id="14" name="Tekstvak 13"/>
          <p:cNvSpPr txBox="1"/>
          <p:nvPr/>
        </p:nvSpPr>
        <p:spPr>
          <a:xfrm rot="16200000">
            <a:off x="285006" y="2243882"/>
            <a:ext cx="193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u="sng" dirty="0"/>
              <a:t>Webinar Speakers</a:t>
            </a:r>
          </a:p>
        </p:txBody>
      </p:sp>
      <p:grpSp>
        <p:nvGrpSpPr>
          <p:cNvPr id="13" name="Groep 12"/>
          <p:cNvGrpSpPr/>
          <p:nvPr/>
        </p:nvGrpSpPr>
        <p:grpSpPr>
          <a:xfrm>
            <a:off x="2266209" y="1771237"/>
            <a:ext cx="2567305" cy="1809025"/>
            <a:chOff x="2266209" y="1689957"/>
            <a:chExt cx="2567305" cy="1809025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9862" y="1689957"/>
              <a:ext cx="1080000" cy="1080000"/>
            </a:xfrm>
            <a:prstGeom prst="rect">
              <a:avLst/>
            </a:prstGeom>
          </p:spPr>
        </p:pic>
        <p:sp>
          <p:nvSpPr>
            <p:cNvPr id="12" name="Tekstvak 11"/>
            <p:cNvSpPr txBox="1"/>
            <p:nvPr/>
          </p:nvSpPr>
          <p:spPr>
            <a:xfrm>
              <a:off x="2266209" y="2852651"/>
              <a:ext cx="2567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Mathias Van Hecke</a:t>
              </a:r>
            </a:p>
            <a:p>
              <a:pPr algn="ctr"/>
              <a:r>
                <a:rPr lang="nl-BE" dirty="0"/>
                <a:t>Strategy &amp; Sustainability</a:t>
              </a: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8368300" y="1771237"/>
            <a:ext cx="2890555" cy="1809025"/>
            <a:chOff x="7972060" y="1689957"/>
            <a:chExt cx="2890555" cy="1809025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7338" y="1689957"/>
              <a:ext cx="1080000" cy="1080000"/>
            </a:xfrm>
            <a:prstGeom prst="rect">
              <a:avLst/>
            </a:prstGeom>
          </p:spPr>
        </p:pic>
        <p:sp>
          <p:nvSpPr>
            <p:cNvPr id="20" name="Tekstvak 19"/>
            <p:cNvSpPr txBox="1"/>
            <p:nvPr/>
          </p:nvSpPr>
          <p:spPr>
            <a:xfrm>
              <a:off x="7972060" y="2852651"/>
              <a:ext cx="2890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Iwona Szelag</a:t>
              </a:r>
            </a:p>
            <a:p>
              <a:pPr algn="ctr"/>
              <a:r>
                <a:rPr lang="nl-BE" dirty="0"/>
                <a:t>Team leader Technical Foam</a:t>
              </a: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5105348" y="1771237"/>
            <a:ext cx="2991117" cy="1809025"/>
            <a:chOff x="5171440" y="1689957"/>
            <a:chExt cx="2991117" cy="1809025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7280" y="1689957"/>
              <a:ext cx="1080000" cy="1080000"/>
            </a:xfrm>
            <a:prstGeom prst="rect">
              <a:avLst/>
            </a:prstGeom>
          </p:spPr>
        </p:pic>
        <p:sp>
          <p:nvSpPr>
            <p:cNvPr id="21" name="Tekstvak 20"/>
            <p:cNvSpPr txBox="1"/>
            <p:nvPr/>
          </p:nvSpPr>
          <p:spPr>
            <a:xfrm>
              <a:off x="5171440" y="2852651"/>
              <a:ext cx="2991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Aneta Skora</a:t>
              </a:r>
            </a:p>
            <a:p>
              <a:pPr algn="ctr"/>
              <a:r>
                <a:rPr lang="nl-BE" dirty="0"/>
                <a:t>Sales Manager CEE &amp; Nordics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805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A4106ED5-2A63-5DCB-CC8A-6F276462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6550"/>
          <a:stretch>
            <a:fillRect/>
          </a:stretch>
        </p:blipFill>
        <p:spPr bwMode="auto">
          <a:xfrm>
            <a:off x="14" y="7"/>
            <a:ext cx="7215387" cy="2969297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large warehouse with a large bucket of black material&#10;&#10;AI-generated content may be incorrect.">
            <a:extLst>
              <a:ext uri="{FF2B5EF4-FFF2-40B4-BE49-F238E27FC236}">
                <a16:creationId xmlns:a16="http://schemas.microsoft.com/office/drawing/2014/main" id="{BD375E63-2405-223F-EDC4-0653CD2A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0"/>
          <a:stretch>
            <a:fillRect/>
          </a:stretch>
        </p:blipFill>
        <p:spPr bwMode="auto">
          <a:xfrm>
            <a:off x="5622233" y="7"/>
            <a:ext cx="6569769" cy="3750727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warehouse with pallets of pallets and a forklift&#10;&#10;AI-generated content may be incorrect.">
            <a:extLst>
              <a:ext uri="{FF2B5EF4-FFF2-40B4-BE49-F238E27FC236}">
                <a16:creationId xmlns:a16="http://schemas.microsoft.com/office/drawing/2014/main" id="{FB7254A0-C046-0BC3-17C6-F2D786F1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 r="-2" b="3722"/>
          <a:stretch>
            <a:fillRect/>
          </a:stretch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machine with a stack of white material&#10;&#10;AI-generated content may be incorrect.">
            <a:extLst>
              <a:ext uri="{FF2B5EF4-FFF2-40B4-BE49-F238E27FC236}">
                <a16:creationId xmlns:a16="http://schemas.microsoft.com/office/drawing/2014/main" id="{68EDAB10-F341-400D-1F72-A7384984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1"/>
          <a:stretch>
            <a:fillRect/>
          </a:stretch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52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EB68F-693E-FAA8-A2C6-312662C73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5167A-0EE4-31E2-8F36-F6D352D05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Technical Foam: </a:t>
            </a:r>
            <a:r>
              <a:rPr lang="nl-BE" dirty="0" err="1"/>
              <a:t>Properties</a:t>
            </a:r>
            <a:r>
              <a:rPr lang="nl-BE" dirty="0"/>
              <a:t> &amp; Applications</a:t>
            </a:r>
          </a:p>
        </p:txBody>
      </p:sp>
    </p:spTree>
    <p:extLst>
      <p:ext uri="{BB962C8B-B14F-4D97-AF65-F5344CB8AC3E}">
        <p14:creationId xmlns:p14="http://schemas.microsoft.com/office/powerpoint/2010/main" val="7012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9626F-B3FA-3317-BAED-1DE77F0F1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4F0B2B2-2C38-22F9-8B8C-236CC7F3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Why choose Technical Foam?</a:t>
            </a: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8DA8AC09-FDA4-3447-3EA7-6A1527964E53}"/>
              </a:ext>
            </a:extLst>
          </p:cNvPr>
          <p:cNvSpPr/>
          <p:nvPr/>
        </p:nvSpPr>
        <p:spPr>
          <a:xfrm>
            <a:off x="1108200" y="2202812"/>
            <a:ext cx="2700000" cy="1440000"/>
          </a:xfrm>
          <a:custGeom>
            <a:avLst/>
            <a:gdLst/>
            <a:ahLst/>
            <a:cxnLst/>
            <a:rect l="l" t="t" r="r" b="b"/>
            <a:pathLst>
              <a:path w="876359" h="431243">
                <a:moveTo>
                  <a:pt x="62821" y="0"/>
                </a:moveTo>
                <a:lnTo>
                  <a:pt x="813538" y="0"/>
                </a:lnTo>
                <a:cubicBezTo>
                  <a:pt x="848233" y="0"/>
                  <a:pt x="876359" y="28126"/>
                  <a:pt x="876359" y="62821"/>
                </a:cubicBezTo>
                <a:lnTo>
                  <a:pt x="876359" y="368422"/>
                </a:lnTo>
                <a:cubicBezTo>
                  <a:pt x="876359" y="403117"/>
                  <a:pt x="848233" y="431243"/>
                  <a:pt x="813538" y="431243"/>
                </a:cubicBezTo>
                <a:lnTo>
                  <a:pt x="62821" y="431243"/>
                </a:lnTo>
                <a:cubicBezTo>
                  <a:pt x="28126" y="431243"/>
                  <a:pt x="0" y="403117"/>
                  <a:pt x="0" y="368422"/>
                </a:cubicBezTo>
                <a:lnTo>
                  <a:pt x="0" y="62821"/>
                </a:lnTo>
                <a:cubicBezTo>
                  <a:pt x="0" y="28126"/>
                  <a:pt x="28126" y="0"/>
                  <a:pt x="6282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id="{8BCF7EA5-E131-DF95-93E4-A8272899D58D}"/>
              </a:ext>
            </a:extLst>
          </p:cNvPr>
          <p:cNvSpPr/>
          <p:nvPr/>
        </p:nvSpPr>
        <p:spPr>
          <a:xfrm>
            <a:off x="4746000" y="2202812"/>
            <a:ext cx="2700000" cy="1440000"/>
          </a:xfrm>
          <a:custGeom>
            <a:avLst/>
            <a:gdLst/>
            <a:ahLst/>
            <a:cxnLst/>
            <a:rect l="l" t="t" r="r" b="b"/>
            <a:pathLst>
              <a:path w="876359" h="431243">
                <a:moveTo>
                  <a:pt x="62821" y="0"/>
                </a:moveTo>
                <a:lnTo>
                  <a:pt x="813538" y="0"/>
                </a:lnTo>
                <a:cubicBezTo>
                  <a:pt x="848233" y="0"/>
                  <a:pt x="876359" y="28126"/>
                  <a:pt x="876359" y="62821"/>
                </a:cubicBezTo>
                <a:lnTo>
                  <a:pt x="876359" y="368422"/>
                </a:lnTo>
                <a:cubicBezTo>
                  <a:pt x="876359" y="403117"/>
                  <a:pt x="848233" y="431243"/>
                  <a:pt x="813538" y="431243"/>
                </a:cubicBezTo>
                <a:lnTo>
                  <a:pt x="62821" y="431243"/>
                </a:lnTo>
                <a:cubicBezTo>
                  <a:pt x="28126" y="431243"/>
                  <a:pt x="0" y="403117"/>
                  <a:pt x="0" y="368422"/>
                </a:cubicBezTo>
                <a:lnTo>
                  <a:pt x="0" y="62821"/>
                </a:lnTo>
                <a:cubicBezTo>
                  <a:pt x="0" y="28126"/>
                  <a:pt x="28126" y="0"/>
                  <a:pt x="6282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F76E5CA9-9B30-86A3-9C7F-6AED0850FE7B}"/>
              </a:ext>
            </a:extLst>
          </p:cNvPr>
          <p:cNvSpPr/>
          <p:nvPr/>
        </p:nvSpPr>
        <p:spPr>
          <a:xfrm>
            <a:off x="8383800" y="2202812"/>
            <a:ext cx="2700000" cy="1440000"/>
          </a:xfrm>
          <a:custGeom>
            <a:avLst/>
            <a:gdLst/>
            <a:ahLst/>
            <a:cxnLst/>
            <a:rect l="l" t="t" r="r" b="b"/>
            <a:pathLst>
              <a:path w="876359" h="431243">
                <a:moveTo>
                  <a:pt x="62821" y="0"/>
                </a:moveTo>
                <a:lnTo>
                  <a:pt x="813538" y="0"/>
                </a:lnTo>
                <a:cubicBezTo>
                  <a:pt x="848233" y="0"/>
                  <a:pt x="876359" y="28126"/>
                  <a:pt x="876359" y="62821"/>
                </a:cubicBezTo>
                <a:lnTo>
                  <a:pt x="876359" y="368422"/>
                </a:lnTo>
                <a:cubicBezTo>
                  <a:pt x="876359" y="403117"/>
                  <a:pt x="848233" y="431243"/>
                  <a:pt x="813538" y="431243"/>
                </a:cubicBezTo>
                <a:lnTo>
                  <a:pt x="62821" y="431243"/>
                </a:lnTo>
                <a:cubicBezTo>
                  <a:pt x="28126" y="431243"/>
                  <a:pt x="0" y="403117"/>
                  <a:pt x="0" y="368422"/>
                </a:cubicBezTo>
                <a:lnTo>
                  <a:pt x="0" y="62821"/>
                </a:lnTo>
                <a:cubicBezTo>
                  <a:pt x="0" y="28126"/>
                  <a:pt x="28126" y="0"/>
                  <a:pt x="6282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3" name="Freeform 20">
            <a:extLst>
              <a:ext uri="{FF2B5EF4-FFF2-40B4-BE49-F238E27FC236}">
                <a16:creationId xmlns:a16="http://schemas.microsoft.com/office/drawing/2014/main" id="{6ABD5928-170A-0174-B26D-DCCA29EA4529}"/>
              </a:ext>
            </a:extLst>
          </p:cNvPr>
          <p:cNvSpPr/>
          <p:nvPr/>
        </p:nvSpPr>
        <p:spPr>
          <a:xfrm>
            <a:off x="4746000" y="4667612"/>
            <a:ext cx="2700000" cy="1440000"/>
          </a:xfrm>
          <a:custGeom>
            <a:avLst/>
            <a:gdLst/>
            <a:ahLst/>
            <a:cxnLst/>
            <a:rect l="l" t="t" r="r" b="b"/>
            <a:pathLst>
              <a:path w="876359" h="431243">
                <a:moveTo>
                  <a:pt x="62821" y="0"/>
                </a:moveTo>
                <a:lnTo>
                  <a:pt x="813538" y="0"/>
                </a:lnTo>
                <a:cubicBezTo>
                  <a:pt x="848233" y="0"/>
                  <a:pt x="876359" y="28126"/>
                  <a:pt x="876359" y="62821"/>
                </a:cubicBezTo>
                <a:lnTo>
                  <a:pt x="876359" y="368422"/>
                </a:lnTo>
                <a:cubicBezTo>
                  <a:pt x="876359" y="403117"/>
                  <a:pt x="848233" y="431243"/>
                  <a:pt x="813538" y="431243"/>
                </a:cubicBezTo>
                <a:lnTo>
                  <a:pt x="62821" y="431243"/>
                </a:lnTo>
                <a:cubicBezTo>
                  <a:pt x="28126" y="431243"/>
                  <a:pt x="0" y="403117"/>
                  <a:pt x="0" y="368422"/>
                </a:cubicBezTo>
                <a:lnTo>
                  <a:pt x="0" y="62821"/>
                </a:lnTo>
                <a:cubicBezTo>
                  <a:pt x="0" y="28126"/>
                  <a:pt x="28126" y="0"/>
                  <a:pt x="6282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4" name="Freeform 25">
            <a:extLst>
              <a:ext uri="{FF2B5EF4-FFF2-40B4-BE49-F238E27FC236}">
                <a16:creationId xmlns:a16="http://schemas.microsoft.com/office/drawing/2014/main" id="{581A3C6A-8730-A356-A171-D7FFFF6C14CF}"/>
              </a:ext>
            </a:extLst>
          </p:cNvPr>
          <p:cNvSpPr/>
          <p:nvPr/>
        </p:nvSpPr>
        <p:spPr>
          <a:xfrm>
            <a:off x="1108200" y="4667612"/>
            <a:ext cx="2700000" cy="1440000"/>
          </a:xfrm>
          <a:custGeom>
            <a:avLst/>
            <a:gdLst/>
            <a:ahLst/>
            <a:cxnLst/>
            <a:rect l="l" t="t" r="r" b="b"/>
            <a:pathLst>
              <a:path w="876359" h="431243">
                <a:moveTo>
                  <a:pt x="62821" y="0"/>
                </a:moveTo>
                <a:lnTo>
                  <a:pt x="813538" y="0"/>
                </a:lnTo>
                <a:cubicBezTo>
                  <a:pt x="848233" y="0"/>
                  <a:pt x="876359" y="28126"/>
                  <a:pt x="876359" y="62821"/>
                </a:cubicBezTo>
                <a:lnTo>
                  <a:pt x="876359" y="368422"/>
                </a:lnTo>
                <a:cubicBezTo>
                  <a:pt x="876359" y="403117"/>
                  <a:pt x="848233" y="431243"/>
                  <a:pt x="813538" y="431243"/>
                </a:cubicBezTo>
                <a:lnTo>
                  <a:pt x="62821" y="431243"/>
                </a:lnTo>
                <a:cubicBezTo>
                  <a:pt x="28126" y="431243"/>
                  <a:pt x="0" y="403117"/>
                  <a:pt x="0" y="368422"/>
                </a:cubicBezTo>
                <a:lnTo>
                  <a:pt x="0" y="62821"/>
                </a:lnTo>
                <a:cubicBezTo>
                  <a:pt x="0" y="28126"/>
                  <a:pt x="28126" y="0"/>
                  <a:pt x="6282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5" name="Freeform 32">
            <a:extLst>
              <a:ext uri="{FF2B5EF4-FFF2-40B4-BE49-F238E27FC236}">
                <a16:creationId xmlns:a16="http://schemas.microsoft.com/office/drawing/2014/main" id="{B6056569-F9D4-3D88-1D50-FB97CF586A4F}"/>
              </a:ext>
            </a:extLst>
          </p:cNvPr>
          <p:cNvSpPr/>
          <p:nvPr/>
        </p:nvSpPr>
        <p:spPr>
          <a:xfrm>
            <a:off x="8383800" y="4667612"/>
            <a:ext cx="2700000" cy="1440000"/>
          </a:xfrm>
          <a:custGeom>
            <a:avLst/>
            <a:gdLst/>
            <a:ahLst/>
            <a:cxnLst/>
            <a:rect l="l" t="t" r="r" b="b"/>
            <a:pathLst>
              <a:path w="876359" h="431243">
                <a:moveTo>
                  <a:pt x="62821" y="0"/>
                </a:moveTo>
                <a:lnTo>
                  <a:pt x="813538" y="0"/>
                </a:lnTo>
                <a:cubicBezTo>
                  <a:pt x="848233" y="0"/>
                  <a:pt x="876359" y="28126"/>
                  <a:pt x="876359" y="62821"/>
                </a:cubicBezTo>
                <a:lnTo>
                  <a:pt x="876359" y="368422"/>
                </a:lnTo>
                <a:cubicBezTo>
                  <a:pt x="876359" y="403117"/>
                  <a:pt x="848233" y="431243"/>
                  <a:pt x="813538" y="431243"/>
                </a:cubicBezTo>
                <a:lnTo>
                  <a:pt x="62821" y="431243"/>
                </a:lnTo>
                <a:cubicBezTo>
                  <a:pt x="28126" y="431243"/>
                  <a:pt x="0" y="403117"/>
                  <a:pt x="0" y="368422"/>
                </a:cubicBezTo>
                <a:lnTo>
                  <a:pt x="0" y="62821"/>
                </a:lnTo>
                <a:cubicBezTo>
                  <a:pt x="0" y="28126"/>
                  <a:pt x="28126" y="0"/>
                  <a:pt x="6282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6" name="TextBox 6">
            <a:extLst>
              <a:ext uri="{FF2B5EF4-FFF2-40B4-BE49-F238E27FC236}">
                <a16:creationId xmlns:a16="http://schemas.microsoft.com/office/drawing/2014/main" id="{1A7D5754-C4C5-0DD1-54B7-1F8FD4100534}"/>
              </a:ext>
            </a:extLst>
          </p:cNvPr>
          <p:cNvSpPr txBox="1"/>
          <p:nvPr/>
        </p:nvSpPr>
        <p:spPr>
          <a:xfrm>
            <a:off x="1108204" y="2202811"/>
            <a:ext cx="2700000" cy="1440000"/>
          </a:xfrm>
          <a:prstGeom prst="rect">
            <a:avLst/>
          </a:prstGeom>
          <a:noFill/>
        </p:spPr>
        <p:txBody>
          <a:bodyPr lIns="50800" tIns="50800" rIns="50800" bIns="508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40"/>
              </a:lnSpc>
            </a:pPr>
            <a: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Protection during transport</a:t>
            </a:r>
          </a:p>
        </p:txBody>
      </p:sp>
      <p:sp>
        <p:nvSpPr>
          <p:cNvPr id="57" name="TextBox 6">
            <a:extLst>
              <a:ext uri="{FF2B5EF4-FFF2-40B4-BE49-F238E27FC236}">
                <a16:creationId xmlns:a16="http://schemas.microsoft.com/office/drawing/2014/main" id="{539E6E44-BB82-9FC8-22C8-A394B2B4CCC8}"/>
              </a:ext>
            </a:extLst>
          </p:cNvPr>
          <p:cNvSpPr txBox="1"/>
          <p:nvPr/>
        </p:nvSpPr>
        <p:spPr>
          <a:xfrm>
            <a:off x="1107264" y="4666004"/>
            <a:ext cx="2700000" cy="1440000"/>
          </a:xfrm>
          <a:prstGeom prst="rect">
            <a:avLst/>
          </a:prstGeom>
          <a:noFill/>
        </p:spPr>
        <p:txBody>
          <a:bodyPr lIns="50800" tIns="50800" rIns="50800" bIns="508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40"/>
              </a:lnSpc>
            </a:pPr>
            <a: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Non-crosslinked &amp; toxic-free</a:t>
            </a:r>
          </a:p>
        </p:txBody>
      </p:sp>
      <p:sp>
        <p:nvSpPr>
          <p:cNvPr id="58" name="TextBox 6">
            <a:extLst>
              <a:ext uri="{FF2B5EF4-FFF2-40B4-BE49-F238E27FC236}">
                <a16:creationId xmlns:a16="http://schemas.microsoft.com/office/drawing/2014/main" id="{DE022B0A-D7EB-C010-A6A5-1AC5633B572F}"/>
              </a:ext>
            </a:extLst>
          </p:cNvPr>
          <p:cNvSpPr txBox="1"/>
          <p:nvPr/>
        </p:nvSpPr>
        <p:spPr>
          <a:xfrm>
            <a:off x="4746000" y="4666166"/>
            <a:ext cx="2700000" cy="1440000"/>
          </a:xfrm>
          <a:prstGeom prst="rect">
            <a:avLst/>
          </a:prstGeom>
        </p:spPr>
        <p:txBody>
          <a:bodyPr lIns="50800" tIns="50800" rIns="50800" bIns="508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40"/>
              </a:lnSpc>
            </a:pPr>
            <a: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Moisture-resistant</a:t>
            </a:r>
            <a:endParaRPr lang="en-US" sz="2600" b="1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5D4D0F87-9648-3DAC-6B29-328BFB4C00EA}"/>
              </a:ext>
            </a:extLst>
          </p:cNvPr>
          <p:cNvSpPr txBox="1"/>
          <p:nvPr/>
        </p:nvSpPr>
        <p:spPr>
          <a:xfrm>
            <a:off x="8383800" y="4666004"/>
            <a:ext cx="2700000" cy="1440000"/>
          </a:xfrm>
          <a:prstGeom prst="rect">
            <a:avLst/>
          </a:prstGeom>
        </p:spPr>
        <p:txBody>
          <a:bodyPr lIns="50800" tIns="50800" rIns="50800" bIns="508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40"/>
              </a:lnSpc>
            </a:pPr>
            <a: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100% recyclable</a:t>
            </a:r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81978EBE-2B56-8322-062D-190A13E4354F}"/>
              </a:ext>
            </a:extLst>
          </p:cNvPr>
          <p:cNvSpPr txBox="1"/>
          <p:nvPr/>
        </p:nvSpPr>
        <p:spPr>
          <a:xfrm>
            <a:off x="4746000" y="2201366"/>
            <a:ext cx="2700000" cy="1440000"/>
          </a:xfrm>
          <a:prstGeom prst="rect">
            <a:avLst/>
          </a:prstGeom>
        </p:spPr>
        <p:txBody>
          <a:bodyPr lIns="50800" tIns="50800" rIns="50800" bIns="508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40"/>
              </a:lnSpc>
            </a:pPr>
            <a: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Shock &amp; impact protection</a:t>
            </a:r>
          </a:p>
        </p:txBody>
      </p:sp>
      <p:sp>
        <p:nvSpPr>
          <p:cNvPr id="63" name="TextBox 6">
            <a:extLst>
              <a:ext uri="{FF2B5EF4-FFF2-40B4-BE49-F238E27FC236}">
                <a16:creationId xmlns:a16="http://schemas.microsoft.com/office/drawing/2014/main" id="{E8E75E0D-C857-AA3C-1A41-FBAA42D5D450}"/>
              </a:ext>
            </a:extLst>
          </p:cNvPr>
          <p:cNvSpPr txBox="1"/>
          <p:nvPr/>
        </p:nvSpPr>
        <p:spPr>
          <a:xfrm>
            <a:off x="8379487" y="2201204"/>
            <a:ext cx="2700000" cy="1440000"/>
          </a:xfrm>
          <a:prstGeom prst="rect">
            <a:avLst/>
          </a:prstGeom>
        </p:spPr>
        <p:txBody>
          <a:bodyPr lIns="50800" tIns="50800" rIns="50800" bIns="508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40"/>
              </a:lnSpc>
            </a:pPr>
            <a: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Protection </a:t>
            </a:r>
            <a:b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</a:br>
            <a:r>
              <a:rPr lang="en-US" sz="2000" b="1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against scratches &amp; surface damage</a:t>
            </a:r>
          </a:p>
        </p:txBody>
      </p:sp>
      <p:sp>
        <p:nvSpPr>
          <p:cNvPr id="64" name="Freeform 7">
            <a:extLst>
              <a:ext uri="{FF2B5EF4-FFF2-40B4-BE49-F238E27FC236}">
                <a16:creationId xmlns:a16="http://schemas.microsoft.com/office/drawing/2014/main" id="{0E3D40A8-6B52-2ADE-C2B9-54D767E6FAA4}"/>
              </a:ext>
            </a:extLst>
          </p:cNvPr>
          <p:cNvSpPr/>
          <p:nvPr/>
        </p:nvSpPr>
        <p:spPr>
          <a:xfrm>
            <a:off x="3358200" y="1920388"/>
            <a:ext cx="900000" cy="540000"/>
          </a:xfrm>
          <a:custGeom>
            <a:avLst/>
            <a:gdLst/>
            <a:ahLst/>
            <a:cxnLst/>
            <a:rect l="l" t="t" r="r" b="b"/>
            <a:pathLst>
              <a:path w="1587973" h="926799">
                <a:moveTo>
                  <a:pt x="0" y="0"/>
                </a:moveTo>
                <a:lnTo>
                  <a:pt x="1587973" y="0"/>
                </a:lnTo>
                <a:lnTo>
                  <a:pt x="1587973" y="926799"/>
                </a:lnTo>
                <a:lnTo>
                  <a:pt x="0" y="926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Freeform 12">
            <a:extLst>
              <a:ext uri="{FF2B5EF4-FFF2-40B4-BE49-F238E27FC236}">
                <a16:creationId xmlns:a16="http://schemas.microsoft.com/office/drawing/2014/main" id="{887C4B7E-126F-ABB9-79CD-A6D58B8D8F7C}"/>
              </a:ext>
            </a:extLst>
          </p:cNvPr>
          <p:cNvSpPr/>
          <p:nvPr/>
        </p:nvSpPr>
        <p:spPr>
          <a:xfrm>
            <a:off x="7086000" y="1920388"/>
            <a:ext cx="720000" cy="612000"/>
          </a:xfrm>
          <a:custGeom>
            <a:avLst/>
            <a:gdLst/>
            <a:ahLst/>
            <a:cxnLst/>
            <a:rect l="l" t="t" r="r" b="b"/>
            <a:pathLst>
              <a:path w="1241655" h="1103945">
                <a:moveTo>
                  <a:pt x="0" y="0"/>
                </a:moveTo>
                <a:lnTo>
                  <a:pt x="1241655" y="0"/>
                </a:lnTo>
                <a:lnTo>
                  <a:pt x="1241655" y="1103945"/>
                </a:lnTo>
                <a:lnTo>
                  <a:pt x="0" y="1103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6" name="Freeform 17">
            <a:extLst>
              <a:ext uri="{FF2B5EF4-FFF2-40B4-BE49-F238E27FC236}">
                <a16:creationId xmlns:a16="http://schemas.microsoft.com/office/drawing/2014/main" id="{035BDD5A-5EBD-44BA-E867-EE5C84AAF1A5}"/>
              </a:ext>
            </a:extLst>
          </p:cNvPr>
          <p:cNvSpPr/>
          <p:nvPr/>
        </p:nvSpPr>
        <p:spPr>
          <a:xfrm>
            <a:off x="10782113" y="1894400"/>
            <a:ext cx="612000" cy="612000"/>
          </a:xfrm>
          <a:custGeom>
            <a:avLst/>
            <a:gdLst/>
            <a:ahLst/>
            <a:cxnLst/>
            <a:rect l="l" t="t" r="r" b="b"/>
            <a:pathLst>
              <a:path w="1602463" h="1688419">
                <a:moveTo>
                  <a:pt x="0" y="0"/>
                </a:moveTo>
                <a:lnTo>
                  <a:pt x="1602463" y="0"/>
                </a:lnTo>
                <a:lnTo>
                  <a:pt x="1602463" y="1688419"/>
                </a:lnTo>
                <a:lnTo>
                  <a:pt x="0" y="1688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7" name="Freeform 27">
            <a:extLst>
              <a:ext uri="{FF2B5EF4-FFF2-40B4-BE49-F238E27FC236}">
                <a16:creationId xmlns:a16="http://schemas.microsoft.com/office/drawing/2014/main" id="{33468E9F-2A72-CE46-4D43-35F47AD7D732}"/>
              </a:ext>
            </a:extLst>
          </p:cNvPr>
          <p:cNvSpPr/>
          <p:nvPr/>
        </p:nvSpPr>
        <p:spPr>
          <a:xfrm>
            <a:off x="3358200" y="4395044"/>
            <a:ext cx="900000" cy="540000"/>
          </a:xfrm>
          <a:custGeom>
            <a:avLst/>
            <a:gdLst/>
            <a:ahLst/>
            <a:cxnLst/>
            <a:rect l="l" t="t" r="r" b="b"/>
            <a:pathLst>
              <a:path w="1945973" h="1174873">
                <a:moveTo>
                  <a:pt x="0" y="0"/>
                </a:moveTo>
                <a:lnTo>
                  <a:pt x="1945973" y="0"/>
                </a:lnTo>
                <a:lnTo>
                  <a:pt x="1945973" y="1174873"/>
                </a:lnTo>
                <a:lnTo>
                  <a:pt x="0" y="11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8" name="Freeform 22">
            <a:extLst>
              <a:ext uri="{FF2B5EF4-FFF2-40B4-BE49-F238E27FC236}">
                <a16:creationId xmlns:a16="http://schemas.microsoft.com/office/drawing/2014/main" id="{69448BB0-1569-9DFC-CFA9-4E5EB8B88604}"/>
              </a:ext>
            </a:extLst>
          </p:cNvPr>
          <p:cNvSpPr/>
          <p:nvPr/>
        </p:nvSpPr>
        <p:spPr>
          <a:xfrm>
            <a:off x="7066329" y="4323044"/>
            <a:ext cx="756000" cy="612000"/>
          </a:xfrm>
          <a:custGeom>
            <a:avLst/>
            <a:gdLst/>
            <a:ahLst/>
            <a:cxnLst/>
            <a:rect l="l" t="t" r="r" b="b"/>
            <a:pathLst>
              <a:path w="2180411" h="1593682">
                <a:moveTo>
                  <a:pt x="0" y="0"/>
                </a:moveTo>
                <a:lnTo>
                  <a:pt x="2180410" y="0"/>
                </a:lnTo>
                <a:lnTo>
                  <a:pt x="2180410" y="1593682"/>
                </a:lnTo>
                <a:lnTo>
                  <a:pt x="0" y="1593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0" name="Freeform 34">
            <a:extLst>
              <a:ext uri="{FF2B5EF4-FFF2-40B4-BE49-F238E27FC236}">
                <a16:creationId xmlns:a16="http://schemas.microsoft.com/office/drawing/2014/main" id="{BFAE3762-F7E9-C73A-3380-829166FD74DC}"/>
              </a:ext>
            </a:extLst>
          </p:cNvPr>
          <p:cNvSpPr/>
          <p:nvPr/>
        </p:nvSpPr>
        <p:spPr>
          <a:xfrm>
            <a:off x="10777800" y="4395044"/>
            <a:ext cx="576000" cy="540000"/>
          </a:xfrm>
          <a:custGeom>
            <a:avLst/>
            <a:gdLst/>
            <a:ahLst/>
            <a:cxnLst/>
            <a:rect l="l" t="t" r="r" b="b"/>
            <a:pathLst>
              <a:path w="1259697" h="1243664">
                <a:moveTo>
                  <a:pt x="0" y="0"/>
                </a:moveTo>
                <a:lnTo>
                  <a:pt x="1259697" y="0"/>
                </a:lnTo>
                <a:lnTo>
                  <a:pt x="1259697" y="1243664"/>
                </a:lnTo>
                <a:lnTo>
                  <a:pt x="0" y="1243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58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661363"/>
              </p:ext>
            </p:extLst>
          </p:nvPr>
        </p:nvGraphicFramePr>
        <p:xfrm>
          <a:off x="375921" y="1608921"/>
          <a:ext cx="11409678" cy="4613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03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3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3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0">
                <a:tc>
                  <a:txBody>
                    <a:bodyPr/>
                    <a:lstStyle/>
                    <a:p>
                      <a:pPr algn="ctr"/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Thermally </a:t>
                      </a:r>
                      <a:r>
                        <a:rPr lang="nl-BE" sz="1600" b="0" dirty="0" err="1"/>
                        <a:t>Laminated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 err="1"/>
                        <a:t>Fully</a:t>
                      </a:r>
                      <a:r>
                        <a:rPr lang="nl-BE" sz="1600" b="0" dirty="0"/>
                        <a:t> </a:t>
                      </a:r>
                      <a:r>
                        <a:rPr lang="nl-BE" sz="1600" b="0" dirty="0" err="1"/>
                        <a:t>Extruded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 err="1"/>
                        <a:t>Fully</a:t>
                      </a:r>
                      <a:r>
                        <a:rPr lang="nl-BE" sz="1600" b="0" dirty="0"/>
                        <a:t> </a:t>
                      </a:r>
                      <a:r>
                        <a:rPr lang="nl-BE" sz="1600" b="0" dirty="0" err="1"/>
                        <a:t>Extruded</a:t>
                      </a:r>
                      <a:endParaRPr lang="nl-BE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 err="1"/>
                        <a:t>Good</a:t>
                      </a:r>
                      <a:r>
                        <a:rPr lang="nl-BE" sz="1600" b="0" dirty="0"/>
                        <a:t> shock </a:t>
                      </a:r>
                      <a:r>
                        <a:rPr lang="nl-BE" sz="1600" b="0" dirty="0" err="1"/>
                        <a:t>absorption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Excellent shock </a:t>
                      </a:r>
                      <a:r>
                        <a:rPr lang="nl-BE" sz="1600" b="0" dirty="0" err="1"/>
                        <a:t>absorption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Great shock </a:t>
                      </a:r>
                      <a:r>
                        <a:rPr lang="nl-BE" sz="1600" b="0" dirty="0" err="1"/>
                        <a:t>absorption</a:t>
                      </a:r>
                      <a:endParaRPr lang="nl-BE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Great </a:t>
                      </a:r>
                      <a:r>
                        <a:rPr lang="nl-BE" sz="1600" b="0" dirty="0" err="1"/>
                        <a:t>flexural</a:t>
                      </a:r>
                      <a:r>
                        <a:rPr lang="nl-BE" sz="1600" b="0" dirty="0"/>
                        <a:t> </a:t>
                      </a:r>
                      <a:r>
                        <a:rPr lang="nl-BE" sz="1600" b="0" dirty="0" err="1"/>
                        <a:t>strenght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Great</a:t>
                      </a:r>
                      <a:r>
                        <a:rPr lang="nl-BE" sz="1600" b="0" baseline="0" dirty="0"/>
                        <a:t> </a:t>
                      </a:r>
                      <a:r>
                        <a:rPr lang="nl-BE" sz="1600" b="0" baseline="0" dirty="0" err="1"/>
                        <a:t>compressive</a:t>
                      </a:r>
                      <a:r>
                        <a:rPr lang="nl-BE" sz="1600" b="0" baseline="0" dirty="0"/>
                        <a:t> </a:t>
                      </a:r>
                      <a:r>
                        <a:rPr lang="nl-BE" sz="1600" b="0" baseline="0" dirty="0" err="1"/>
                        <a:t>strength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 err="1"/>
                        <a:t>Good</a:t>
                      </a:r>
                      <a:r>
                        <a:rPr lang="nl-BE" sz="1600" b="0" dirty="0"/>
                        <a:t> </a:t>
                      </a:r>
                      <a:r>
                        <a:rPr lang="nl-BE" sz="1600" b="0" dirty="0" err="1"/>
                        <a:t>compressive</a:t>
                      </a:r>
                      <a:r>
                        <a:rPr lang="nl-BE" sz="1600" b="0" dirty="0"/>
                        <a:t> </a:t>
                      </a:r>
                      <a:r>
                        <a:rPr lang="nl-BE" sz="1600" b="0" dirty="0" err="1"/>
                        <a:t>strength</a:t>
                      </a:r>
                      <a:endParaRPr lang="nl-BE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 err="1"/>
                        <a:t>Smooth</a:t>
                      </a:r>
                      <a:r>
                        <a:rPr lang="nl-BE" sz="1600" b="0" dirty="0"/>
                        <a:t> </a:t>
                      </a:r>
                      <a:r>
                        <a:rPr lang="nl-BE" sz="1600" b="0" dirty="0" err="1"/>
                        <a:t>surface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 err="1"/>
                        <a:t>Slightly</a:t>
                      </a:r>
                      <a:r>
                        <a:rPr lang="nl-BE" sz="1600" b="0" dirty="0"/>
                        <a:t> </a:t>
                      </a:r>
                      <a:r>
                        <a:rPr lang="nl-BE" sz="1600" b="0" dirty="0" err="1"/>
                        <a:t>rougher</a:t>
                      </a:r>
                      <a:r>
                        <a:rPr lang="nl-BE" sz="1600" b="0" baseline="0" dirty="0"/>
                        <a:t> </a:t>
                      </a:r>
                      <a:r>
                        <a:rPr lang="nl-BE" sz="1600" b="0" baseline="0" dirty="0" err="1"/>
                        <a:t>surface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Very </a:t>
                      </a:r>
                      <a:r>
                        <a:rPr lang="nl-BE" sz="1600" b="0" dirty="0" err="1"/>
                        <a:t>smooth</a:t>
                      </a:r>
                      <a:r>
                        <a:rPr lang="nl-BE" sz="1600" b="0" dirty="0"/>
                        <a:t>, </a:t>
                      </a:r>
                      <a:r>
                        <a:rPr lang="nl-BE" sz="1600" b="0" dirty="0" err="1"/>
                        <a:t>velvety</a:t>
                      </a:r>
                      <a:r>
                        <a:rPr lang="nl-BE" sz="1600" b="0" baseline="0" dirty="0"/>
                        <a:t> </a:t>
                      </a:r>
                      <a:r>
                        <a:rPr lang="nl-BE" sz="1600" b="0" baseline="0" dirty="0" err="1"/>
                        <a:t>surface</a:t>
                      </a:r>
                      <a:endParaRPr lang="nl-BE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Ideal for light 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Heavy </a:t>
                      </a:r>
                      <a:r>
                        <a:rPr lang="nl-BE" sz="1600" b="0" dirty="0" err="1"/>
                        <a:t>protection</a:t>
                      </a:r>
                      <a:r>
                        <a:rPr lang="nl-BE" sz="1600" b="0" dirty="0"/>
                        <a:t> &amp; </a:t>
                      </a:r>
                      <a:r>
                        <a:rPr lang="nl-BE" sz="1600" b="0" dirty="0" err="1"/>
                        <a:t>cushioning</a:t>
                      </a:r>
                      <a:endParaRPr lang="nl-B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/>
                        <a:t>Delicate </a:t>
                      </a:r>
                      <a:r>
                        <a:rPr lang="nl-BE" sz="1600" b="0" dirty="0" err="1"/>
                        <a:t>surfaces</a:t>
                      </a:r>
                      <a:r>
                        <a:rPr lang="nl-BE" sz="1600" b="0" dirty="0"/>
                        <a:t> &amp;</a:t>
                      </a:r>
                      <a:r>
                        <a:rPr lang="nl-BE" sz="1600" b="0" baseline="0" dirty="0"/>
                        <a:t> </a:t>
                      </a:r>
                      <a:r>
                        <a:rPr lang="nl-BE" sz="1600" b="0" baseline="0" dirty="0" err="1"/>
                        <a:t>presentation</a:t>
                      </a:r>
                      <a:r>
                        <a:rPr lang="nl-BE" sz="1600" b="0" baseline="0" dirty="0"/>
                        <a:t> packaging</a:t>
                      </a:r>
                      <a:endParaRPr lang="nl-BE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1194F31B-D103-4D64-7D33-0F5828DDA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Recap</a:t>
            </a:r>
            <a:r>
              <a:rPr lang="nl-BE" dirty="0"/>
              <a:t>: Comparison Table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9351245-77EB-E809-884D-C583CB19E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7" r="2" b="210"/>
          <a:stretch/>
        </p:blipFill>
        <p:spPr>
          <a:xfrm>
            <a:off x="838200" y="2063851"/>
            <a:ext cx="2885813" cy="222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52D3D73-511F-907C-51CD-E267549FE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44"/>
          <a:stretch/>
        </p:blipFill>
        <p:spPr>
          <a:xfrm>
            <a:off x="4656000" y="2063851"/>
            <a:ext cx="2898482" cy="222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50F9D33-92D8-17FF-4D2C-8A29AC63D6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5000"/>
          <a:stretch/>
        </p:blipFill>
        <p:spPr>
          <a:xfrm>
            <a:off x="8473800" y="2063832"/>
            <a:ext cx="2880000" cy="22213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kstvak 10"/>
          <p:cNvSpPr txBox="1"/>
          <p:nvPr/>
        </p:nvSpPr>
        <p:spPr>
          <a:xfrm>
            <a:off x="838200" y="1647769"/>
            <a:ext cx="28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Polylam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662329" y="1647769"/>
            <a:ext cx="28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Nopaplank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8467986" y="1647769"/>
            <a:ext cx="28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Nopasmart</a:t>
            </a:r>
          </a:p>
        </p:txBody>
      </p:sp>
    </p:spTree>
    <p:extLst>
      <p:ext uri="{BB962C8B-B14F-4D97-AF65-F5344CB8AC3E}">
        <p14:creationId xmlns:p14="http://schemas.microsoft.com/office/powerpoint/2010/main" val="2450449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Get in </a:t>
            </a:r>
            <a:r>
              <a:rPr lang="nl-BE" dirty="0" err="1"/>
              <a:t>touch</a:t>
            </a:r>
            <a:endParaRPr lang="nl-BE" dirty="0"/>
          </a:p>
        </p:txBody>
      </p:sp>
      <p:grpSp>
        <p:nvGrpSpPr>
          <p:cNvPr id="5" name="Groep 4"/>
          <p:cNvGrpSpPr/>
          <p:nvPr/>
        </p:nvGrpSpPr>
        <p:grpSpPr>
          <a:xfrm>
            <a:off x="584200" y="1968219"/>
            <a:ext cx="3093720" cy="2363023"/>
            <a:chOff x="2012209" y="1689957"/>
            <a:chExt cx="3093720" cy="2363023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862" y="1689957"/>
              <a:ext cx="1080000" cy="1080000"/>
            </a:xfrm>
            <a:prstGeom prst="rect">
              <a:avLst/>
            </a:prstGeom>
          </p:spPr>
        </p:pic>
        <p:sp>
          <p:nvSpPr>
            <p:cNvPr id="7" name="Tekstvak 6"/>
            <p:cNvSpPr txBox="1"/>
            <p:nvPr/>
          </p:nvSpPr>
          <p:spPr>
            <a:xfrm>
              <a:off x="2012209" y="2852651"/>
              <a:ext cx="30937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Mathias Van Hecke</a:t>
              </a:r>
            </a:p>
            <a:p>
              <a:pPr algn="ctr"/>
              <a:r>
                <a:rPr lang="nl-BE" dirty="0"/>
                <a:t>Strategy &amp; Sustainability</a:t>
              </a:r>
            </a:p>
            <a:p>
              <a:pPr algn="ctr"/>
              <a:r>
                <a:rPr lang="nl-BE" dirty="0">
                  <a:hlinkClick r:id="rId3"/>
                </a:rPr>
                <a:t>Mvanhecke@abrisojiffy.com</a:t>
              </a:r>
              <a:endParaRPr lang="nl-BE" dirty="0"/>
            </a:p>
            <a:p>
              <a:pPr algn="ctr"/>
              <a:endParaRPr lang="nl-BE" dirty="0"/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8463245" y="1943957"/>
            <a:ext cx="2890555" cy="2363023"/>
            <a:chOff x="7972060" y="1689957"/>
            <a:chExt cx="2890555" cy="2363023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7338" y="1689957"/>
              <a:ext cx="1080000" cy="1080000"/>
            </a:xfrm>
            <a:prstGeom prst="rect">
              <a:avLst/>
            </a:prstGeom>
          </p:spPr>
        </p:pic>
        <p:sp>
          <p:nvSpPr>
            <p:cNvPr id="10" name="Tekstvak 9"/>
            <p:cNvSpPr txBox="1"/>
            <p:nvPr/>
          </p:nvSpPr>
          <p:spPr>
            <a:xfrm>
              <a:off x="7972060" y="2852651"/>
              <a:ext cx="28905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Iwona Szelag</a:t>
              </a:r>
            </a:p>
            <a:p>
              <a:pPr algn="ctr"/>
              <a:r>
                <a:rPr lang="nl-BE" dirty="0"/>
                <a:t>Team leader Technical Foam</a:t>
              </a:r>
            </a:p>
            <a:p>
              <a:pPr algn="ctr"/>
              <a:r>
                <a:rPr lang="nl-BE" dirty="0">
                  <a:hlinkClick r:id="rId5"/>
                </a:rPr>
                <a:t>Iszelag@abrisojiffy.com</a:t>
              </a:r>
              <a:endParaRPr lang="nl-BE" dirty="0"/>
            </a:p>
            <a:p>
              <a:pPr algn="ctr"/>
              <a:endParaRPr lang="nl-BE" dirty="0"/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4519629" y="1943957"/>
            <a:ext cx="2991117" cy="2363023"/>
            <a:chOff x="5171440" y="1689957"/>
            <a:chExt cx="2991117" cy="2363023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7280" y="1689957"/>
              <a:ext cx="1080000" cy="1080000"/>
            </a:xfrm>
            <a:prstGeom prst="rect">
              <a:avLst/>
            </a:prstGeom>
          </p:spPr>
        </p:pic>
        <p:sp>
          <p:nvSpPr>
            <p:cNvPr id="13" name="Tekstvak 12"/>
            <p:cNvSpPr txBox="1"/>
            <p:nvPr/>
          </p:nvSpPr>
          <p:spPr>
            <a:xfrm>
              <a:off x="5171440" y="2852651"/>
              <a:ext cx="29911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/>
                <a:t>Aneta Skora</a:t>
              </a:r>
            </a:p>
            <a:p>
              <a:pPr algn="ctr"/>
              <a:r>
                <a:rPr lang="nl-BE" dirty="0"/>
                <a:t>Sales Manager CEE &amp; Nordics</a:t>
              </a:r>
            </a:p>
            <a:p>
              <a:pPr algn="ctr"/>
              <a:r>
                <a:rPr lang="nl-BE" dirty="0">
                  <a:hlinkClick r:id="rId7"/>
                </a:rPr>
                <a:t>Askora@abrisojiffy.com</a:t>
              </a:r>
              <a:endParaRPr lang="nl-BE" dirty="0"/>
            </a:p>
            <a:p>
              <a:pPr algn="ctr"/>
              <a:endParaRPr lang="nl-BE" dirty="0"/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838200" y="4754880"/>
            <a:ext cx="1065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Or for more general </a:t>
            </a:r>
            <a:r>
              <a:rPr lang="nl-BE" dirty="0" err="1"/>
              <a:t>questions</a:t>
            </a:r>
            <a:r>
              <a:rPr lang="nl-BE" dirty="0"/>
              <a:t>, contact us at </a:t>
            </a:r>
            <a:r>
              <a:rPr lang="nl-BE" dirty="0">
                <a:hlinkClick r:id="rId8"/>
              </a:rPr>
              <a:t>marketing@abrisojiffy.com</a:t>
            </a:r>
            <a:endParaRPr lang="nl-BE" dirty="0"/>
          </a:p>
          <a:p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9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77170-B609-AA8C-52D5-06E4D00D1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1F1B0B4-8562-F72A-9F07-79AEC380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2071255" y="1902691"/>
            <a:ext cx="900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BE" sz="2000" dirty="0" err="1">
                <a:solidFill>
                  <a:schemeClr val="tx1"/>
                </a:solidFill>
              </a:rPr>
              <a:t>Key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Takeaways</a:t>
            </a:r>
            <a:r>
              <a:rPr lang="nl-BE" sz="2000" dirty="0">
                <a:solidFill>
                  <a:schemeClr val="tx1"/>
                </a:solidFill>
              </a:rPr>
              <a:t> of the new Packaging &amp; Packaging Waste </a:t>
            </a:r>
            <a:r>
              <a:rPr lang="nl-BE" sz="2000" dirty="0" err="1">
                <a:solidFill>
                  <a:schemeClr val="tx1"/>
                </a:solidFill>
              </a:rPr>
              <a:t>Regulation</a:t>
            </a:r>
            <a:r>
              <a:rPr lang="nl-BE" sz="2000" dirty="0">
                <a:solidFill>
                  <a:schemeClr val="tx1"/>
                </a:solidFill>
              </a:rPr>
              <a:t> (PPWR)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3151255" y="2939809"/>
            <a:ext cx="792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BE" sz="2000" dirty="0" err="1">
                <a:solidFill>
                  <a:schemeClr val="tx1"/>
                </a:solidFill>
              </a:rPr>
              <a:t>Deep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Dive</a:t>
            </a:r>
            <a:r>
              <a:rPr lang="nl-BE" sz="2000" dirty="0">
                <a:solidFill>
                  <a:schemeClr val="tx1"/>
                </a:solidFill>
              </a:rPr>
              <a:t> Gliwice (PL), the </a:t>
            </a:r>
            <a:r>
              <a:rPr lang="nl-BE" sz="2000" dirty="0" err="1">
                <a:solidFill>
                  <a:schemeClr val="tx1"/>
                </a:solidFill>
              </a:rPr>
              <a:t>largest</a:t>
            </a:r>
            <a:r>
              <a:rPr lang="nl-BE" sz="2000" dirty="0">
                <a:solidFill>
                  <a:schemeClr val="tx1"/>
                </a:solidFill>
              </a:rPr>
              <a:t> producer of Technical Foam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4231255" y="3976927"/>
            <a:ext cx="684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BE" sz="2000" dirty="0">
                <a:solidFill>
                  <a:schemeClr val="tx1"/>
                </a:solidFill>
              </a:rPr>
              <a:t>Video: Production </a:t>
            </a:r>
            <a:r>
              <a:rPr lang="nl-BE" sz="2000" dirty="0" err="1">
                <a:solidFill>
                  <a:schemeClr val="tx1"/>
                </a:solidFill>
              </a:rPr>
              <a:t>Process</a:t>
            </a:r>
            <a:r>
              <a:rPr lang="nl-BE" sz="2000" dirty="0">
                <a:solidFill>
                  <a:schemeClr val="tx1"/>
                </a:solidFill>
              </a:rPr>
              <a:t> of Technical Foam Gliwice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5311255" y="5014044"/>
            <a:ext cx="5760000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BE" sz="2000" dirty="0">
                <a:solidFill>
                  <a:schemeClr val="tx1"/>
                </a:solidFill>
              </a:rPr>
              <a:t>Technical Foam: </a:t>
            </a:r>
            <a:r>
              <a:rPr lang="nl-BE" sz="2000" dirty="0" err="1">
                <a:solidFill>
                  <a:schemeClr val="tx1"/>
                </a:solidFill>
              </a:rPr>
              <a:t>Properties</a:t>
            </a:r>
            <a:r>
              <a:rPr lang="nl-BE" sz="2000" dirty="0">
                <a:solidFill>
                  <a:schemeClr val="tx1"/>
                </a:solidFill>
              </a:rPr>
              <a:t> &amp; Applications</a:t>
            </a:r>
          </a:p>
        </p:txBody>
      </p:sp>
      <p:pic>
        <p:nvPicPr>
          <p:cNvPr id="1026" name="Picture 2" descr="Planet earth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66" y="2082690"/>
            <a:ext cx="540000" cy="5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y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47" y="311980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ltimedi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02" y="415692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mmary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39" y="519404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umber one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95051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umber 2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67" y="3032168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umber 3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24" y="4069286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umber four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84" y="5106404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8"/>
          <p:cNvCxnSpPr>
            <a:stCxn id="1034" idx="3"/>
            <a:endCxn id="4" idx="1"/>
          </p:cNvCxnSpPr>
          <p:nvPr/>
        </p:nvCxnSpPr>
        <p:spPr>
          <a:xfrm flipV="1">
            <a:off x="1558199" y="2352691"/>
            <a:ext cx="513056" cy="2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>
            <a:stCxn id="1036" idx="3"/>
            <a:endCxn id="5" idx="1"/>
          </p:cNvCxnSpPr>
          <p:nvPr/>
        </p:nvCxnSpPr>
        <p:spPr>
          <a:xfrm flipV="1">
            <a:off x="2633066" y="3389809"/>
            <a:ext cx="518189" cy="2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>
            <a:stCxn id="1038" idx="3"/>
            <a:endCxn id="6" idx="1"/>
          </p:cNvCxnSpPr>
          <p:nvPr/>
        </p:nvCxnSpPr>
        <p:spPr>
          <a:xfrm flipV="1">
            <a:off x="3713723" y="4426927"/>
            <a:ext cx="517532" cy="2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>
            <a:stCxn id="1040" idx="3"/>
            <a:endCxn id="7" idx="1"/>
          </p:cNvCxnSpPr>
          <p:nvPr/>
        </p:nvCxnSpPr>
        <p:spPr>
          <a:xfrm flipV="1">
            <a:off x="4796083" y="5464044"/>
            <a:ext cx="515172" cy="2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4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A8A6D-F954-A2B5-48B8-C61CC2746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FAD8036-6CA2-1387-34DA-A7E141D0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Technical Foam is an </a:t>
            </a:r>
            <a:r>
              <a:rPr lang="nl-BE" dirty="0" err="1"/>
              <a:t>integral</a:t>
            </a:r>
            <a:r>
              <a:rPr lang="nl-BE" dirty="0"/>
              <a:t> part of our packaging products portfolio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7493CDB-179A-965B-5169-D4B6308E1935}"/>
              </a:ext>
            </a:extLst>
          </p:cNvPr>
          <p:cNvSpPr/>
          <p:nvPr/>
        </p:nvSpPr>
        <p:spPr>
          <a:xfrm>
            <a:off x="838200" y="1655963"/>
            <a:ext cx="2340000" cy="44901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7333C7C-799C-BC59-5BD3-42B68951AC80}"/>
              </a:ext>
            </a:extLst>
          </p:cNvPr>
          <p:cNvSpPr/>
          <p:nvPr/>
        </p:nvSpPr>
        <p:spPr>
          <a:xfrm>
            <a:off x="3563400" y="1655963"/>
            <a:ext cx="2340000" cy="44901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FB2B12A3-1129-5D03-35CF-B0C7DF9D7CA3}"/>
              </a:ext>
            </a:extLst>
          </p:cNvPr>
          <p:cNvSpPr/>
          <p:nvPr/>
        </p:nvSpPr>
        <p:spPr>
          <a:xfrm>
            <a:off x="6288600" y="1655963"/>
            <a:ext cx="2340000" cy="44901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8362E43-0F08-7EC9-3E78-B8C8330DEBC0}"/>
              </a:ext>
            </a:extLst>
          </p:cNvPr>
          <p:cNvSpPr/>
          <p:nvPr/>
        </p:nvSpPr>
        <p:spPr>
          <a:xfrm>
            <a:off x="9013800" y="1655962"/>
            <a:ext cx="2340000" cy="44901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1FF36B8-1543-17DE-DB33-BD8B8CD501B7}"/>
              </a:ext>
            </a:extLst>
          </p:cNvPr>
          <p:cNvSpPr/>
          <p:nvPr/>
        </p:nvSpPr>
        <p:spPr>
          <a:xfrm>
            <a:off x="939953" y="1782499"/>
            <a:ext cx="2136494" cy="7176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Packaging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DDA3190B-EFED-DE85-8F4B-7E44F0A235FA}"/>
              </a:ext>
            </a:extLst>
          </p:cNvPr>
          <p:cNvSpPr/>
          <p:nvPr/>
        </p:nvSpPr>
        <p:spPr>
          <a:xfrm>
            <a:off x="3665153" y="1782498"/>
            <a:ext cx="2136494" cy="7176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Contact Sound </a:t>
            </a:r>
            <a:r>
              <a:rPr lang="nl-BE" b="1" dirty="0" err="1">
                <a:solidFill>
                  <a:schemeClr val="tx1"/>
                </a:solidFill>
              </a:rPr>
              <a:t>Insulation</a:t>
            </a:r>
            <a:endParaRPr lang="nl-BE" b="1" dirty="0">
              <a:solidFill>
                <a:schemeClr val="tx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92F03EA4-05EA-879D-C8B7-0ECCE23265F7}"/>
              </a:ext>
            </a:extLst>
          </p:cNvPr>
          <p:cNvSpPr/>
          <p:nvPr/>
        </p:nvSpPr>
        <p:spPr>
          <a:xfrm>
            <a:off x="6390353" y="1782497"/>
            <a:ext cx="2136494" cy="7176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err="1">
                <a:solidFill>
                  <a:schemeClr val="tx1"/>
                </a:solidFill>
              </a:rPr>
              <a:t>Thermal</a:t>
            </a:r>
            <a:br>
              <a:rPr lang="nl-BE" b="1" dirty="0">
                <a:solidFill>
                  <a:schemeClr val="tx1"/>
                </a:solidFill>
              </a:rPr>
            </a:br>
            <a:r>
              <a:rPr lang="nl-BE" b="1" dirty="0" err="1">
                <a:solidFill>
                  <a:schemeClr val="tx1"/>
                </a:solidFill>
              </a:rPr>
              <a:t>Insulation</a:t>
            </a:r>
            <a:endParaRPr lang="nl-BE" b="1" dirty="0">
              <a:solidFill>
                <a:schemeClr val="tx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F1548EE-3A3C-D724-8F3B-04E99C04263D}"/>
              </a:ext>
            </a:extLst>
          </p:cNvPr>
          <p:cNvSpPr/>
          <p:nvPr/>
        </p:nvSpPr>
        <p:spPr>
          <a:xfrm>
            <a:off x="9115553" y="1782496"/>
            <a:ext cx="2136494" cy="7176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tx1"/>
                </a:solidFill>
              </a:rPr>
              <a:t>Industrial Foam Solutions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E9F46982-0703-517D-F251-1B5943121C14}"/>
              </a:ext>
            </a:extLst>
          </p:cNvPr>
          <p:cNvSpPr/>
          <p:nvPr/>
        </p:nvSpPr>
        <p:spPr>
          <a:xfrm>
            <a:off x="939953" y="2801071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Foam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DE4C30D8-190F-E003-0FEF-D1CEB82EC5AC}"/>
              </a:ext>
            </a:extLst>
          </p:cNvPr>
          <p:cNvSpPr/>
          <p:nvPr/>
        </p:nvSpPr>
        <p:spPr>
          <a:xfrm>
            <a:off x="939953" y="3466673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Bubble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6195405-1B6A-CB93-3505-6ADF7BB960AB}"/>
              </a:ext>
            </a:extLst>
          </p:cNvPr>
          <p:cNvSpPr/>
          <p:nvPr/>
        </p:nvSpPr>
        <p:spPr>
          <a:xfrm>
            <a:off x="939953" y="4132275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Profiles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812785A1-2D0B-EC9F-A066-1A9BE9E03905}"/>
              </a:ext>
            </a:extLst>
          </p:cNvPr>
          <p:cNvSpPr/>
          <p:nvPr/>
        </p:nvSpPr>
        <p:spPr>
          <a:xfrm>
            <a:off x="939953" y="4797877"/>
            <a:ext cx="2136494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Technical Foam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6FB0ADE7-1DC1-7B3F-0364-B774328856F6}"/>
              </a:ext>
            </a:extLst>
          </p:cNvPr>
          <p:cNvSpPr/>
          <p:nvPr/>
        </p:nvSpPr>
        <p:spPr>
          <a:xfrm>
            <a:off x="939953" y="5463477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Mailers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6E3C513D-43C9-D7A7-D206-1D1B7C5CD06A}"/>
              </a:ext>
            </a:extLst>
          </p:cNvPr>
          <p:cNvSpPr/>
          <p:nvPr/>
        </p:nvSpPr>
        <p:spPr>
          <a:xfrm>
            <a:off x="3665153" y="2801071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Flooring Underlay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CB189539-0336-316E-4DBD-5931FF4608A4}"/>
              </a:ext>
            </a:extLst>
          </p:cNvPr>
          <p:cNvSpPr/>
          <p:nvPr/>
        </p:nvSpPr>
        <p:spPr>
          <a:xfrm>
            <a:off x="3665153" y="3466673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</a:rPr>
              <a:t>Screed</a:t>
            </a:r>
            <a:r>
              <a:rPr lang="nl-BE" dirty="0">
                <a:solidFill>
                  <a:schemeClr val="tx1"/>
                </a:solidFill>
              </a:rPr>
              <a:t> Underlay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09D2660-823E-DB90-FB19-2CEDEDEB0D85}"/>
              </a:ext>
            </a:extLst>
          </p:cNvPr>
          <p:cNvSpPr/>
          <p:nvPr/>
        </p:nvSpPr>
        <p:spPr>
          <a:xfrm>
            <a:off x="3665153" y="4132275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Side Strips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299B2A2D-590D-3586-B8F8-1471D1E1ED66}"/>
              </a:ext>
            </a:extLst>
          </p:cNvPr>
          <p:cNvSpPr/>
          <p:nvPr/>
        </p:nvSpPr>
        <p:spPr>
          <a:xfrm>
            <a:off x="3665153" y="4797877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Foam for Side Strips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57AEC95F-7C63-9A61-69E1-FCC9E69F5E9F}"/>
              </a:ext>
            </a:extLst>
          </p:cNvPr>
          <p:cNvSpPr/>
          <p:nvPr/>
        </p:nvSpPr>
        <p:spPr>
          <a:xfrm>
            <a:off x="3665153" y="5463477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</a:rPr>
              <a:t>Dilatation</a:t>
            </a:r>
            <a:r>
              <a:rPr lang="nl-BE" dirty="0">
                <a:solidFill>
                  <a:schemeClr val="tx1"/>
                </a:solidFill>
              </a:rPr>
              <a:t> Profiles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175F247B-31D1-1CC7-8C39-E927F8CE9DDA}"/>
              </a:ext>
            </a:extLst>
          </p:cNvPr>
          <p:cNvSpPr/>
          <p:nvPr/>
        </p:nvSpPr>
        <p:spPr>
          <a:xfrm>
            <a:off x="6390353" y="2801071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XPS Boards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CDE2517C-6161-818F-CFFD-C1D258A31FC1}"/>
              </a:ext>
            </a:extLst>
          </p:cNvPr>
          <p:cNvSpPr/>
          <p:nvPr/>
        </p:nvSpPr>
        <p:spPr>
          <a:xfrm>
            <a:off x="6390353" y="3466673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ISO-rolls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07AC9886-6AC6-0F0E-8F1D-024E9053DD8F}"/>
              </a:ext>
            </a:extLst>
          </p:cNvPr>
          <p:cNvSpPr/>
          <p:nvPr/>
        </p:nvSpPr>
        <p:spPr>
          <a:xfrm>
            <a:off x="6390353" y="4132275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ISO-profiles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317ED83C-DFF0-9A47-E824-25C0C4BC6CC8}"/>
              </a:ext>
            </a:extLst>
          </p:cNvPr>
          <p:cNvSpPr/>
          <p:nvPr/>
        </p:nvSpPr>
        <p:spPr>
          <a:xfrm>
            <a:off x="6390353" y="4797877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</a:rPr>
              <a:t>Draught</a:t>
            </a:r>
            <a:r>
              <a:rPr lang="nl-BE" dirty="0">
                <a:solidFill>
                  <a:schemeClr val="tx1"/>
                </a:solidFill>
              </a:rPr>
              <a:t> Stopper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D1273E77-9D09-3FF8-8676-B95F595BA99A}"/>
              </a:ext>
            </a:extLst>
          </p:cNvPr>
          <p:cNvSpPr/>
          <p:nvPr/>
        </p:nvSpPr>
        <p:spPr>
          <a:xfrm>
            <a:off x="9115553" y="2801071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XPS Boards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D5C15889-CAC4-2738-FBE2-A02A2C3AAC46}"/>
              </a:ext>
            </a:extLst>
          </p:cNvPr>
          <p:cNvSpPr/>
          <p:nvPr/>
        </p:nvSpPr>
        <p:spPr>
          <a:xfrm>
            <a:off x="9115553" y="3466673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PP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37265603-BA17-FE69-3E38-19414A7C93D6}"/>
              </a:ext>
            </a:extLst>
          </p:cNvPr>
          <p:cNvSpPr/>
          <p:nvPr/>
        </p:nvSpPr>
        <p:spPr>
          <a:xfrm>
            <a:off x="9115553" y="4132275"/>
            <a:ext cx="2136494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Technical Profiles</a:t>
            </a:r>
          </a:p>
        </p:txBody>
      </p:sp>
    </p:spTree>
    <p:extLst>
      <p:ext uri="{BB962C8B-B14F-4D97-AF65-F5344CB8AC3E}">
        <p14:creationId xmlns:p14="http://schemas.microsoft.com/office/powerpoint/2010/main" val="375126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75825-A28C-FC80-2E19-AC75B794A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E1176-46EB-A279-90CD-C5DF67BF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Key</a:t>
            </a:r>
            <a:r>
              <a:rPr lang="nl-BE" dirty="0"/>
              <a:t> </a:t>
            </a:r>
            <a:r>
              <a:rPr lang="nl-BE" dirty="0" err="1"/>
              <a:t>Takeaways</a:t>
            </a:r>
            <a:r>
              <a:rPr lang="nl-BE" dirty="0"/>
              <a:t> of the PPWR</a:t>
            </a:r>
          </a:p>
        </p:txBody>
      </p:sp>
    </p:spTree>
    <p:extLst>
      <p:ext uri="{BB962C8B-B14F-4D97-AF65-F5344CB8AC3E}">
        <p14:creationId xmlns:p14="http://schemas.microsoft.com/office/powerpoint/2010/main" val="2763186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BDFD2B-9EDA-7E39-2F4B-B142F4BA6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" b="5519"/>
          <a:stretch/>
        </p:blipFill>
        <p:spPr>
          <a:xfrm>
            <a:off x="4972050" y="0"/>
            <a:ext cx="7218426" cy="6858000"/>
          </a:xfrm>
          <a:prstGeom prst="rect">
            <a:avLst/>
          </a:prstGeom>
        </p:spPr>
      </p:pic>
      <p:pic>
        <p:nvPicPr>
          <p:cNvPr id="10246" name="Picture 6" descr="Path appears clear for new EU Packaging and Packaging Waste Regulation">
            <a:extLst>
              <a:ext uri="{FF2B5EF4-FFF2-40B4-BE49-F238E27FC236}">
                <a16:creationId xmlns:a16="http://schemas.microsoft.com/office/drawing/2014/main" id="{76D49726-2601-0D3C-22DA-E199C139C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30D5D566-6D57-3ACC-63F8-415078EEA1A6}"/>
              </a:ext>
            </a:extLst>
          </p:cNvPr>
          <p:cNvSpPr/>
          <p:nvPr/>
        </p:nvSpPr>
        <p:spPr>
          <a:xfrm>
            <a:off x="4708971" y="1043357"/>
            <a:ext cx="2696308" cy="2385643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451E58D-918E-6D39-0E6A-CD878D4370A3}"/>
              </a:ext>
            </a:extLst>
          </p:cNvPr>
          <p:cNvSpPr/>
          <p:nvPr/>
        </p:nvSpPr>
        <p:spPr>
          <a:xfrm>
            <a:off x="4542692" y="844065"/>
            <a:ext cx="3106616" cy="5509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7" name="Graphic 6" descr="Vergrootglas met effen opvulling">
            <a:extLst>
              <a:ext uri="{FF2B5EF4-FFF2-40B4-BE49-F238E27FC236}">
                <a16:creationId xmlns:a16="http://schemas.microsoft.com/office/drawing/2014/main" id="{1BFAF637-033E-FB94-12CE-A5D1AB4F5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47" y="939557"/>
            <a:ext cx="360000" cy="360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8B4E3F4-D356-2553-D959-512ED49AF179}"/>
              </a:ext>
            </a:extLst>
          </p:cNvPr>
          <p:cNvSpPr txBox="1"/>
          <p:nvPr/>
        </p:nvSpPr>
        <p:spPr>
          <a:xfrm>
            <a:off x="5189461" y="926583"/>
            <a:ext cx="233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European PPWR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27D7033-EF3A-5594-6C44-D7BFC9E77B20}"/>
              </a:ext>
            </a:extLst>
          </p:cNvPr>
          <p:cNvSpPr txBox="1"/>
          <p:nvPr/>
        </p:nvSpPr>
        <p:spPr>
          <a:xfrm>
            <a:off x="4707447" y="1535727"/>
            <a:ext cx="2696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Packaging and Packaging Waste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Replace the Packaging Directive (1994)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Part of the broader Circular Economy Action Plan</a:t>
            </a:r>
          </a:p>
        </p:txBody>
      </p:sp>
    </p:spTree>
    <p:extLst>
      <p:ext uri="{BB962C8B-B14F-4D97-AF65-F5344CB8AC3E}">
        <p14:creationId xmlns:p14="http://schemas.microsoft.com/office/powerpoint/2010/main" val="50466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0C23A464-42F7-F057-272D-C428C22A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85784" cy="691075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19C3EE1-BEFC-B2A0-1193-7B6205BB3E6F}"/>
              </a:ext>
            </a:extLst>
          </p:cNvPr>
          <p:cNvSpPr/>
          <p:nvPr/>
        </p:nvSpPr>
        <p:spPr>
          <a:xfrm>
            <a:off x="-1" y="0"/>
            <a:ext cx="1228578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5278F4E4-8EF0-7541-120C-ED6F9829EBDA}"/>
              </a:ext>
            </a:extLst>
          </p:cNvPr>
          <p:cNvGrpSpPr/>
          <p:nvPr/>
        </p:nvGrpSpPr>
        <p:grpSpPr>
          <a:xfrm>
            <a:off x="9748800" y="0"/>
            <a:ext cx="2668074" cy="6858000"/>
            <a:chOff x="9748800" y="0"/>
            <a:chExt cx="2668074" cy="6858000"/>
          </a:xfrm>
          <a:solidFill>
            <a:schemeClr val="bg1"/>
          </a:solidFill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4C8C740E-BEA4-AF35-49C5-7C8B838FEFF5}"/>
                </a:ext>
              </a:extLst>
            </p:cNvPr>
            <p:cNvGrpSpPr/>
            <p:nvPr/>
          </p:nvGrpSpPr>
          <p:grpSpPr>
            <a:xfrm>
              <a:off x="9748800" y="0"/>
              <a:ext cx="2437206" cy="6858000"/>
              <a:chOff x="9748800" y="0"/>
              <a:chExt cx="2437206" cy="6858000"/>
            </a:xfrm>
            <a:grpFill/>
          </p:grpSpPr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4A6FE530-62D4-3AA2-59F1-D2EF5984C0BC}"/>
                  </a:ext>
                </a:extLst>
              </p:cNvPr>
              <p:cNvSpPr/>
              <p:nvPr/>
            </p:nvSpPr>
            <p:spPr>
              <a:xfrm>
                <a:off x="9748800" y="0"/>
                <a:ext cx="24372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E11E5B98-38DF-CC07-30CE-5A27FE1AD41A}"/>
                  </a:ext>
                </a:extLst>
              </p:cNvPr>
              <p:cNvSpPr txBox="1"/>
              <p:nvPr/>
            </p:nvSpPr>
            <p:spPr>
              <a:xfrm>
                <a:off x="9748806" y="2351002"/>
                <a:ext cx="2437200" cy="29238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b="1" dirty="0">
                    <a:solidFill>
                      <a:schemeClr val="accent1"/>
                    </a:solidFill>
                  </a:rPr>
                  <a:t>Harmonized rules across the EU</a:t>
                </a:r>
              </a:p>
              <a:p>
                <a:pPr algn="ctr"/>
                <a:endParaRPr lang="nl-BE" sz="2400" dirty="0"/>
              </a:p>
              <a:p>
                <a:pPr algn="ctr"/>
                <a:r>
                  <a:rPr lang="nl-BE" sz="1600" dirty="0"/>
                  <a:t>Regulation instead of Directive to harmonize implementation.</a:t>
                </a:r>
              </a:p>
              <a:p>
                <a:pPr algn="ctr"/>
                <a:endParaRPr lang="nl-BE" sz="1600" dirty="0"/>
              </a:p>
              <a:p>
                <a:pPr algn="ctr"/>
                <a:r>
                  <a:rPr lang="nl-BE" sz="1600" dirty="0"/>
                  <a:t>Harmonized labelling on packaging and waste collection.</a:t>
                </a:r>
              </a:p>
            </p:txBody>
          </p:sp>
        </p:grpSp>
        <p:sp>
          <p:nvSpPr>
            <p:cNvPr id="3" name="Gelijkbenige driehoek 2">
              <a:extLst>
                <a:ext uri="{FF2B5EF4-FFF2-40B4-BE49-F238E27FC236}">
                  <a16:creationId xmlns:a16="http://schemas.microsoft.com/office/drawing/2014/main" id="{023DF108-6E6E-EEE8-0643-42B5FC7DE438}"/>
                </a:ext>
              </a:extLst>
            </p:cNvPr>
            <p:cNvSpPr/>
            <p:nvPr/>
          </p:nvSpPr>
          <p:spPr>
            <a:xfrm rot="5400000">
              <a:off x="11948874" y="1243107"/>
              <a:ext cx="691200" cy="2448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7178" name="Picture 10" descr="Regulation ">
              <a:extLst>
                <a:ext uri="{FF2B5EF4-FFF2-40B4-BE49-F238E27FC236}">
                  <a16:creationId xmlns:a16="http://schemas.microsoft.com/office/drawing/2014/main" id="{7139C95E-11D1-8DA2-330D-86AA79836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800" y="753058"/>
              <a:ext cx="1219200" cy="1219200"/>
            </a:xfrm>
            <a:prstGeom prst="rect">
              <a:avLst/>
            </a:prstGeom>
            <a:grpFill/>
          </p:spPr>
        </p:pic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CC5DF22B-E1B7-7B26-C4EF-0B3A7A67E9FB}"/>
              </a:ext>
            </a:extLst>
          </p:cNvPr>
          <p:cNvGrpSpPr/>
          <p:nvPr/>
        </p:nvGrpSpPr>
        <p:grpSpPr>
          <a:xfrm>
            <a:off x="7299880" y="0"/>
            <a:ext cx="2683381" cy="6858000"/>
            <a:chOff x="7299880" y="0"/>
            <a:chExt cx="2683381" cy="6858000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A7CB0A8-47E7-F252-493D-6A00F8070F61}"/>
                </a:ext>
              </a:extLst>
            </p:cNvPr>
            <p:cNvGrpSpPr/>
            <p:nvPr/>
          </p:nvGrpSpPr>
          <p:grpSpPr>
            <a:xfrm>
              <a:off x="7299880" y="0"/>
              <a:ext cx="2683381" cy="6858000"/>
              <a:chOff x="7299880" y="0"/>
              <a:chExt cx="2683381" cy="6858000"/>
            </a:xfrm>
            <a:grpFill/>
          </p:grpSpPr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2D8086A-000A-BB00-68E4-58857E2F87C3}"/>
                  </a:ext>
                </a:extLst>
              </p:cNvPr>
              <p:cNvSpPr/>
              <p:nvPr/>
            </p:nvSpPr>
            <p:spPr>
              <a:xfrm>
                <a:off x="7311600" y="0"/>
                <a:ext cx="24372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2" name="Gelijkbenige driehoek 11">
                <a:extLst>
                  <a:ext uri="{FF2B5EF4-FFF2-40B4-BE49-F238E27FC236}">
                    <a16:creationId xmlns:a16="http://schemas.microsoft.com/office/drawing/2014/main" id="{B146715E-88B1-D152-14A2-1833B7BF0542}"/>
                  </a:ext>
                </a:extLst>
              </p:cNvPr>
              <p:cNvSpPr/>
              <p:nvPr/>
            </p:nvSpPr>
            <p:spPr>
              <a:xfrm rot="5400000">
                <a:off x="9514338" y="1242646"/>
                <a:ext cx="691662" cy="2461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1AE4987-B2C3-1B5E-8B81-F246724E4FE4}"/>
                  </a:ext>
                </a:extLst>
              </p:cNvPr>
              <p:cNvSpPr txBox="1"/>
              <p:nvPr/>
            </p:nvSpPr>
            <p:spPr>
              <a:xfrm>
                <a:off x="7299880" y="2351002"/>
                <a:ext cx="2437200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b="1" dirty="0">
                    <a:solidFill>
                      <a:schemeClr val="accent1"/>
                    </a:solidFill>
                  </a:rPr>
                  <a:t>Waste minimization</a:t>
                </a:r>
              </a:p>
              <a:p>
                <a:pPr algn="ctr"/>
                <a:endParaRPr lang="nl-BE" sz="2400" dirty="0"/>
              </a:p>
              <a:p>
                <a:pPr algn="ctr"/>
                <a:r>
                  <a:rPr lang="nl-BE" sz="1600" dirty="0"/>
                  <a:t>Reduce packaging waste based on weight and encourage more efficient packaging designs.</a:t>
                </a:r>
              </a:p>
              <a:p>
                <a:pPr algn="ctr"/>
                <a:endParaRPr lang="nl-BE" sz="1600" dirty="0"/>
              </a:p>
              <a:p>
                <a:pPr algn="ctr"/>
                <a:r>
                  <a:rPr lang="nl-BE" sz="1600" dirty="0"/>
                  <a:t>Proposed bans on “unnecessary” packaging formats, including many single-use plastics.</a:t>
                </a:r>
              </a:p>
            </p:txBody>
          </p:sp>
        </p:grpSp>
        <p:pic>
          <p:nvPicPr>
            <p:cNvPr id="7176" name="Picture 8" descr="Waste reduction ">
              <a:extLst>
                <a:ext uri="{FF2B5EF4-FFF2-40B4-BE49-F238E27FC236}">
                  <a16:creationId xmlns:a16="http://schemas.microsoft.com/office/drawing/2014/main" id="{AD143050-B07E-6B5B-324C-9F83F37F0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468" y="753058"/>
              <a:ext cx="1219200" cy="1219200"/>
            </a:xfrm>
            <a:prstGeom prst="rect">
              <a:avLst/>
            </a:prstGeom>
            <a:grpFill/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CE35C147-8FC7-EAA7-49AF-E5E55496CB0D}"/>
              </a:ext>
            </a:extLst>
          </p:cNvPr>
          <p:cNvGrpSpPr/>
          <p:nvPr/>
        </p:nvGrpSpPr>
        <p:grpSpPr>
          <a:xfrm>
            <a:off x="4862679" y="0"/>
            <a:ext cx="2683383" cy="6858000"/>
            <a:chOff x="4862679" y="0"/>
            <a:chExt cx="2683383" cy="6858000"/>
          </a:xfrm>
          <a:solidFill>
            <a:schemeClr val="bg1"/>
          </a:solidFill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7E9AA983-5C7F-2D24-6D71-786089C851AB}"/>
                </a:ext>
              </a:extLst>
            </p:cNvPr>
            <p:cNvGrpSpPr/>
            <p:nvPr/>
          </p:nvGrpSpPr>
          <p:grpSpPr>
            <a:xfrm>
              <a:off x="4862679" y="0"/>
              <a:ext cx="2683383" cy="6858000"/>
              <a:chOff x="4862679" y="0"/>
              <a:chExt cx="2683383" cy="6858000"/>
            </a:xfrm>
            <a:grpFill/>
          </p:grpSpPr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3D41976A-C9AD-E714-B510-F49E0EDD2571}"/>
                  </a:ext>
                </a:extLst>
              </p:cNvPr>
              <p:cNvSpPr/>
              <p:nvPr/>
            </p:nvSpPr>
            <p:spPr>
              <a:xfrm>
                <a:off x="4874400" y="0"/>
                <a:ext cx="24372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1" name="Gelijkbenige driehoek 10">
                <a:extLst>
                  <a:ext uri="{FF2B5EF4-FFF2-40B4-BE49-F238E27FC236}">
                    <a16:creationId xmlns:a16="http://schemas.microsoft.com/office/drawing/2014/main" id="{CD68E33D-B3FA-7FF0-39B4-712D2FEA818C}"/>
                  </a:ext>
                </a:extLst>
              </p:cNvPr>
              <p:cNvSpPr/>
              <p:nvPr/>
            </p:nvSpPr>
            <p:spPr>
              <a:xfrm rot="5400000">
                <a:off x="7077139" y="1242646"/>
                <a:ext cx="691662" cy="2461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AC384B3C-62AF-12F9-838D-C5DE80F6DA78}"/>
                  </a:ext>
                </a:extLst>
              </p:cNvPr>
              <p:cNvSpPr txBox="1"/>
              <p:nvPr/>
            </p:nvSpPr>
            <p:spPr>
              <a:xfrm>
                <a:off x="4862679" y="2351002"/>
                <a:ext cx="2437200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b="1" dirty="0">
                    <a:solidFill>
                      <a:schemeClr val="accent1"/>
                    </a:solidFill>
                  </a:rPr>
                  <a:t>Driving reuse </a:t>
                </a:r>
                <a:br>
                  <a:rPr lang="nl-BE" sz="2400" b="1" dirty="0">
                    <a:solidFill>
                      <a:schemeClr val="accent1"/>
                    </a:solidFill>
                  </a:rPr>
                </a:br>
                <a:r>
                  <a:rPr lang="nl-BE" sz="2400" b="1" dirty="0">
                    <a:solidFill>
                      <a:schemeClr val="accent1"/>
                    </a:solidFill>
                  </a:rPr>
                  <a:t>and refill</a:t>
                </a:r>
              </a:p>
              <a:p>
                <a:pPr algn="ctr"/>
                <a:endParaRPr lang="nl-BE" sz="2400" dirty="0"/>
              </a:p>
              <a:p>
                <a:pPr algn="ctr"/>
                <a:r>
                  <a:rPr lang="en-US" sz="1600" dirty="0"/>
                  <a:t>Encourage reuse systems for packaging while promoting the use of refillable packaging.</a:t>
                </a:r>
              </a:p>
              <a:p>
                <a:pPr algn="ctr"/>
                <a:endParaRPr lang="nl-BE" sz="1600" dirty="0"/>
              </a:p>
              <a:p>
                <a:pPr algn="ctr"/>
                <a:r>
                  <a:rPr lang="nl-BE" sz="1600" dirty="0"/>
                  <a:t>Reduce single-use packaging and promote alternatives where possible.</a:t>
                </a:r>
              </a:p>
            </p:txBody>
          </p:sp>
        </p:grpSp>
        <p:pic>
          <p:nvPicPr>
            <p:cNvPr id="7174" name="Picture 6" descr="Plastic ">
              <a:extLst>
                <a:ext uri="{FF2B5EF4-FFF2-40B4-BE49-F238E27FC236}">
                  <a16:creationId xmlns:a16="http://schemas.microsoft.com/office/drawing/2014/main" id="{18303304-2CFE-8D6C-5D86-96673445F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268" y="753058"/>
              <a:ext cx="1219200" cy="1219200"/>
            </a:xfrm>
            <a:prstGeom prst="rect">
              <a:avLst/>
            </a:prstGeom>
            <a:grpFill/>
          </p:spPr>
        </p:pic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47CA2D1-BDAD-72EC-1C7A-181977096B8B}"/>
              </a:ext>
            </a:extLst>
          </p:cNvPr>
          <p:cNvGrpSpPr/>
          <p:nvPr/>
        </p:nvGrpSpPr>
        <p:grpSpPr>
          <a:xfrm>
            <a:off x="2425478" y="0"/>
            <a:ext cx="2683385" cy="6858000"/>
            <a:chOff x="2425478" y="0"/>
            <a:chExt cx="2683385" cy="685800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A7F4C0E5-D53B-8EEB-F3F0-16ABD82C3547}"/>
                </a:ext>
              </a:extLst>
            </p:cNvPr>
            <p:cNvGrpSpPr/>
            <p:nvPr/>
          </p:nvGrpSpPr>
          <p:grpSpPr>
            <a:xfrm>
              <a:off x="2425478" y="0"/>
              <a:ext cx="2683385" cy="6858000"/>
              <a:chOff x="2425478" y="0"/>
              <a:chExt cx="2683385" cy="6858000"/>
            </a:xfrm>
            <a:grpFill/>
          </p:grpSpPr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2D15AADD-F712-D4B4-4F3E-34D28322CD27}"/>
                  </a:ext>
                </a:extLst>
              </p:cNvPr>
              <p:cNvSpPr/>
              <p:nvPr/>
            </p:nvSpPr>
            <p:spPr>
              <a:xfrm>
                <a:off x="2437200" y="0"/>
                <a:ext cx="24372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" name="Gelijkbenige driehoek 9">
                <a:extLst>
                  <a:ext uri="{FF2B5EF4-FFF2-40B4-BE49-F238E27FC236}">
                    <a16:creationId xmlns:a16="http://schemas.microsoft.com/office/drawing/2014/main" id="{C08007DD-9937-93B0-8F60-2B3EDED92BE4}"/>
                  </a:ext>
                </a:extLst>
              </p:cNvPr>
              <p:cNvSpPr/>
              <p:nvPr/>
            </p:nvSpPr>
            <p:spPr>
              <a:xfrm rot="5400000">
                <a:off x="4639940" y="1242646"/>
                <a:ext cx="691662" cy="2461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DF978518-0292-B121-A627-275EC5B88DF9}"/>
                  </a:ext>
                </a:extLst>
              </p:cNvPr>
              <p:cNvSpPr txBox="1"/>
              <p:nvPr/>
            </p:nvSpPr>
            <p:spPr>
              <a:xfrm>
                <a:off x="2425478" y="2351002"/>
                <a:ext cx="2437200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b="1" dirty="0">
                    <a:solidFill>
                      <a:schemeClr val="accent1"/>
                    </a:solidFill>
                  </a:rPr>
                  <a:t>Minimum Recycled Content</a:t>
                </a:r>
              </a:p>
              <a:p>
                <a:pPr algn="ctr"/>
                <a:endParaRPr lang="nl-BE" sz="2400" dirty="0"/>
              </a:p>
              <a:p>
                <a:pPr algn="ctr"/>
                <a:r>
                  <a:rPr lang="en-US" sz="1600" dirty="0"/>
                  <a:t>Minimum recycled content requirements for plastic packaging used across the EU by 2030.</a:t>
                </a:r>
              </a:p>
              <a:p>
                <a:pPr algn="ctr"/>
                <a:endParaRPr lang="en-US" sz="1600" dirty="0"/>
              </a:p>
              <a:p>
                <a:pPr algn="ctr"/>
                <a:r>
                  <a:rPr lang="nl-BE" sz="1600" dirty="0"/>
                  <a:t>Companies will be driven to use more recyclable and biodegradable materials into packaging products.</a:t>
                </a:r>
              </a:p>
            </p:txBody>
          </p:sp>
        </p:grpSp>
        <p:pic>
          <p:nvPicPr>
            <p:cNvPr id="7172" name="Picture 4" descr="Percentage ">
              <a:extLst>
                <a:ext uri="{FF2B5EF4-FFF2-40B4-BE49-F238E27FC236}">
                  <a16:creationId xmlns:a16="http://schemas.microsoft.com/office/drawing/2014/main" id="{11FB059D-F65D-BA7D-5C2F-F9E492F26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200" y="755907"/>
              <a:ext cx="1219200" cy="1219200"/>
            </a:xfrm>
            <a:prstGeom prst="rect">
              <a:avLst/>
            </a:prstGeom>
            <a:grpFill/>
          </p:spPr>
        </p:pic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6F9C8225-44C7-F1E5-4AE0-7FB584DD96F5}"/>
              </a:ext>
            </a:extLst>
          </p:cNvPr>
          <p:cNvGrpSpPr/>
          <p:nvPr/>
        </p:nvGrpSpPr>
        <p:grpSpPr>
          <a:xfrm>
            <a:off x="0" y="0"/>
            <a:ext cx="2683385" cy="6858000"/>
            <a:chOff x="0" y="0"/>
            <a:chExt cx="2683385" cy="6858000"/>
          </a:xfrm>
          <a:solidFill>
            <a:schemeClr val="bg1"/>
          </a:solidFill>
        </p:grpSpPr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93827F58-60C0-45EA-8570-742387A57B5B}"/>
                </a:ext>
              </a:extLst>
            </p:cNvPr>
            <p:cNvGrpSpPr/>
            <p:nvPr/>
          </p:nvGrpSpPr>
          <p:grpSpPr>
            <a:xfrm>
              <a:off x="0" y="0"/>
              <a:ext cx="2683385" cy="6858000"/>
              <a:chOff x="0" y="0"/>
              <a:chExt cx="2683385" cy="6858000"/>
            </a:xfrm>
            <a:grpFill/>
          </p:grpSpPr>
          <p:sp>
            <p:nvSpPr>
              <p:cNvPr id="4" name="Rechthoek 3">
                <a:extLst>
                  <a:ext uri="{FF2B5EF4-FFF2-40B4-BE49-F238E27FC236}">
                    <a16:creationId xmlns:a16="http://schemas.microsoft.com/office/drawing/2014/main" id="{6056F12D-98A4-0EBB-3DF8-B5FBFFEEC36F}"/>
                  </a:ext>
                </a:extLst>
              </p:cNvPr>
              <p:cNvSpPr/>
              <p:nvPr/>
            </p:nvSpPr>
            <p:spPr>
              <a:xfrm>
                <a:off x="0" y="0"/>
                <a:ext cx="24372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" name="Gelijkbenige driehoek 8">
                <a:extLst>
                  <a:ext uri="{FF2B5EF4-FFF2-40B4-BE49-F238E27FC236}">
                    <a16:creationId xmlns:a16="http://schemas.microsoft.com/office/drawing/2014/main" id="{CE30321B-ECED-AF81-4EA7-582BA795DE88}"/>
                  </a:ext>
                </a:extLst>
              </p:cNvPr>
              <p:cNvSpPr/>
              <p:nvPr/>
            </p:nvSpPr>
            <p:spPr>
              <a:xfrm rot="5400000">
                <a:off x="2214462" y="1242646"/>
                <a:ext cx="691662" cy="2461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9CCD7FA6-4D4F-CD71-BB97-1230335565A6}"/>
                  </a:ext>
                </a:extLst>
              </p:cNvPr>
              <p:cNvSpPr txBox="1"/>
              <p:nvPr/>
            </p:nvSpPr>
            <p:spPr>
              <a:xfrm>
                <a:off x="0" y="2351002"/>
                <a:ext cx="2437200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b="1" dirty="0">
                    <a:solidFill>
                      <a:schemeClr val="accent1"/>
                    </a:solidFill>
                  </a:rPr>
                  <a:t>Design for recyclability</a:t>
                </a:r>
              </a:p>
              <a:p>
                <a:pPr algn="ctr"/>
                <a:endParaRPr lang="nl-BE" sz="2400" dirty="0"/>
              </a:p>
              <a:p>
                <a:pPr algn="ctr"/>
                <a:r>
                  <a:rPr lang="nl-BE" sz="1600" dirty="0"/>
                  <a:t>2030 EU market access only for recyclable packaging.</a:t>
                </a:r>
              </a:p>
              <a:p>
                <a:pPr algn="ctr"/>
                <a:endParaRPr lang="nl-BE" sz="1600" dirty="0"/>
              </a:p>
              <a:p>
                <a:pPr algn="ctr"/>
                <a:r>
                  <a:rPr lang="en-US" sz="1600" dirty="0"/>
                  <a:t>Packaging materials must be easier to collect, sort, and recycle, thereby reducing the overall environmental footprint.</a:t>
                </a:r>
                <a:endParaRPr lang="nl-BE" sz="1600" dirty="0"/>
              </a:p>
            </p:txBody>
          </p:sp>
        </p:grpSp>
        <p:pic>
          <p:nvPicPr>
            <p:cNvPr id="7170" name="Picture 2" descr="Recycle sign">
              <a:extLst>
                <a:ext uri="{FF2B5EF4-FFF2-40B4-BE49-F238E27FC236}">
                  <a16:creationId xmlns:a16="http://schemas.microsoft.com/office/drawing/2014/main" id="{AB1E6A53-47C7-DB42-922E-7577D5992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00" y="753058"/>
              <a:ext cx="1219200" cy="1219200"/>
            </a:xfrm>
            <a:prstGeom prst="rect">
              <a:avLst/>
            </a:prstGeom>
            <a:grpFill/>
          </p:spPr>
        </p:pic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99A790D7-0E4D-446E-F7F5-3AD7FE9EF6CF}"/>
              </a:ext>
            </a:extLst>
          </p:cNvPr>
          <p:cNvSpPr/>
          <p:nvPr/>
        </p:nvSpPr>
        <p:spPr>
          <a:xfrm>
            <a:off x="-1" y="6066000"/>
            <a:ext cx="12192001" cy="79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Focus on </a:t>
            </a:r>
            <a:r>
              <a:rPr lang="en-US" b="1" dirty="0"/>
              <a:t>Extended Producer Responsibility (EPR)</a:t>
            </a:r>
            <a:r>
              <a:rPr lang="en-US" dirty="0"/>
              <a:t> programs, </a:t>
            </a:r>
            <a:br>
              <a:rPr lang="en-US" dirty="0"/>
            </a:br>
            <a:r>
              <a:rPr lang="en-US" dirty="0"/>
              <a:t>where manufacturers and producers take on more responsibility for the entire lifecycle of the packaging they create.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84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065C81-D8F9-B667-DD4A-ED82C51D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E417444F-65C9-D12E-BED4-1DC86A225264}"/>
              </a:ext>
            </a:extLst>
          </p:cNvPr>
          <p:cNvSpPr/>
          <p:nvPr/>
        </p:nvSpPr>
        <p:spPr>
          <a:xfrm>
            <a:off x="6693877" y="456968"/>
            <a:ext cx="4889124" cy="165295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Recycled content to be PCR by 2030</a:t>
            </a:r>
          </a:p>
          <a:p>
            <a:pPr algn="ctr"/>
            <a:endParaRPr lang="nl-BE" dirty="0">
              <a:solidFill>
                <a:schemeClr val="tx1"/>
              </a:solidFill>
            </a:endParaRPr>
          </a:p>
          <a:p>
            <a:pPr algn="ctr"/>
            <a:r>
              <a:rPr lang="nl-BE" dirty="0">
                <a:solidFill>
                  <a:schemeClr val="tx1"/>
                </a:solidFill>
              </a:rPr>
              <a:t>PCR = post-consumer recycled </a:t>
            </a:r>
            <a:r>
              <a:rPr lang="nl-BE" dirty="0">
                <a:solidFill>
                  <a:schemeClr val="tx1"/>
                </a:solidFill>
                <a:sym typeface="Wingdings" panose="05000000000000000000" pitchFamily="2" charset="2"/>
              </a:rPr>
              <a:t> Waste that has served its purpose for the customer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CBFEC7B-AA80-CABB-EA06-4CDD126909F9}"/>
              </a:ext>
            </a:extLst>
          </p:cNvPr>
          <p:cNvSpPr/>
          <p:nvPr/>
        </p:nvSpPr>
        <p:spPr>
          <a:xfrm>
            <a:off x="6693877" y="2395330"/>
            <a:ext cx="4889124" cy="408860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pic>
        <p:nvPicPr>
          <p:cNvPr id="13314" name="Picture 2" descr="Plastic bottle ">
            <a:extLst>
              <a:ext uri="{FF2B5EF4-FFF2-40B4-BE49-F238E27FC236}">
                <a16:creationId xmlns:a16="http://schemas.microsoft.com/office/drawing/2014/main" id="{68EDF1F1-C09D-E52A-678D-840DFD10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98" y="268709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ood container ">
            <a:extLst>
              <a:ext uri="{FF2B5EF4-FFF2-40B4-BE49-F238E27FC236}">
                <a16:creationId xmlns:a16="http://schemas.microsoft.com/office/drawing/2014/main" id="{88931D7E-9A15-DBEE-0655-AD5214CF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98" y="465585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ownload Recycle, 1, Pet. Royalty-Free Vector Graphic - Pixabay">
            <a:extLst>
              <a:ext uri="{FF2B5EF4-FFF2-40B4-BE49-F238E27FC236}">
                <a16:creationId xmlns:a16="http://schemas.microsoft.com/office/drawing/2014/main" id="{DCCDF7B6-5D98-E3F3-9F48-602032BE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98" y="3621831"/>
            <a:ext cx="540000" cy="7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Bubble wrap ">
            <a:extLst>
              <a:ext uri="{FF2B5EF4-FFF2-40B4-BE49-F238E27FC236}">
                <a16:creationId xmlns:a16="http://schemas.microsoft.com/office/drawing/2014/main" id="{07074438-6DA0-9F1F-80FB-51E0FE15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98" y="563149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D5A569A1-3C83-114F-9381-DB2D2BFFC987}"/>
              </a:ext>
            </a:extLst>
          </p:cNvPr>
          <p:cNvGrpSpPr/>
          <p:nvPr/>
        </p:nvGrpSpPr>
        <p:grpSpPr>
          <a:xfrm>
            <a:off x="-28162" y="0"/>
            <a:ext cx="2683385" cy="6858000"/>
            <a:chOff x="2425478" y="0"/>
            <a:chExt cx="2683385" cy="685800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E650B0A0-01DB-4BE4-8FD0-3B5A3D2BA9C2}"/>
                </a:ext>
              </a:extLst>
            </p:cNvPr>
            <p:cNvGrpSpPr/>
            <p:nvPr/>
          </p:nvGrpSpPr>
          <p:grpSpPr>
            <a:xfrm>
              <a:off x="2425478" y="0"/>
              <a:ext cx="2683385" cy="6858000"/>
              <a:chOff x="2425478" y="0"/>
              <a:chExt cx="2683385" cy="6858000"/>
            </a:xfrm>
            <a:grpFill/>
          </p:grpSpPr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67478929-5537-D619-F401-11BDA3428C5B}"/>
                  </a:ext>
                </a:extLst>
              </p:cNvPr>
              <p:cNvSpPr/>
              <p:nvPr/>
            </p:nvSpPr>
            <p:spPr>
              <a:xfrm>
                <a:off x="2437200" y="0"/>
                <a:ext cx="24372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7" name="Gelijkbenige driehoek 6">
                <a:extLst>
                  <a:ext uri="{FF2B5EF4-FFF2-40B4-BE49-F238E27FC236}">
                    <a16:creationId xmlns:a16="http://schemas.microsoft.com/office/drawing/2014/main" id="{3F715866-CD37-1E7B-F30D-27D68C130645}"/>
                  </a:ext>
                </a:extLst>
              </p:cNvPr>
              <p:cNvSpPr/>
              <p:nvPr/>
            </p:nvSpPr>
            <p:spPr>
              <a:xfrm rot="5400000">
                <a:off x="4639940" y="1242646"/>
                <a:ext cx="691662" cy="2461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BF81AA15-D5B0-FF72-B84A-56EFDA72F07B}"/>
                  </a:ext>
                </a:extLst>
              </p:cNvPr>
              <p:cNvSpPr txBox="1"/>
              <p:nvPr/>
            </p:nvSpPr>
            <p:spPr>
              <a:xfrm>
                <a:off x="2425478" y="2351002"/>
                <a:ext cx="2437200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b="1" dirty="0">
                    <a:solidFill>
                      <a:schemeClr val="accent1"/>
                    </a:solidFill>
                  </a:rPr>
                  <a:t>Minimum Recycled Content</a:t>
                </a:r>
              </a:p>
              <a:p>
                <a:pPr algn="ctr"/>
                <a:endParaRPr lang="nl-BE" sz="2400" dirty="0"/>
              </a:p>
              <a:p>
                <a:pPr algn="ctr"/>
                <a:r>
                  <a:rPr lang="en-US" sz="1600" dirty="0"/>
                  <a:t>Minimum recycled content requirements for plastic packaging used across the EU by 2030.</a:t>
                </a:r>
              </a:p>
              <a:p>
                <a:pPr algn="ctr"/>
                <a:endParaRPr lang="en-US" sz="1600" dirty="0"/>
              </a:p>
              <a:p>
                <a:pPr algn="ctr"/>
                <a:r>
                  <a:rPr lang="nl-BE" sz="1600" dirty="0"/>
                  <a:t>Companies will be driven to use more recyclable and biodegradable materials into packaging products.</a:t>
                </a:r>
              </a:p>
            </p:txBody>
          </p:sp>
        </p:grpSp>
        <p:pic>
          <p:nvPicPr>
            <p:cNvPr id="4" name="Picture 4" descr="Percentage ">
              <a:extLst>
                <a:ext uri="{FF2B5EF4-FFF2-40B4-BE49-F238E27FC236}">
                  <a16:creationId xmlns:a16="http://schemas.microsoft.com/office/drawing/2014/main" id="{D4BC0B11-8033-AF48-34F7-2B917576E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200" y="755907"/>
              <a:ext cx="1219200" cy="1219200"/>
            </a:xfrm>
            <a:prstGeom prst="rect">
              <a:avLst/>
            </a:prstGeom>
            <a:grpFill/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9AEDB212-826C-A8B7-92AB-5F41D4AB8F6E}"/>
              </a:ext>
            </a:extLst>
          </p:cNvPr>
          <p:cNvSpPr txBox="1"/>
          <p:nvPr/>
        </p:nvSpPr>
        <p:spPr>
          <a:xfrm>
            <a:off x="7813729" y="2484706"/>
            <a:ext cx="330590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/>
              <a:t>Single use beverage bottles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30% by 2030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BE" dirty="0"/>
              <a:t>65% by 2040</a:t>
            </a:r>
          </a:p>
          <a:p>
            <a:r>
              <a:rPr lang="nl-BE" u="sng" dirty="0"/>
              <a:t>PET contact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30% by 2030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BE" dirty="0"/>
              <a:t>50% by 2040</a:t>
            </a:r>
          </a:p>
          <a:p>
            <a:r>
              <a:rPr lang="nl-BE" u="sng" dirty="0"/>
              <a:t>Other contact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10% by 2030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BE" dirty="0"/>
              <a:t>25% by 2040</a:t>
            </a:r>
          </a:p>
          <a:p>
            <a:r>
              <a:rPr lang="nl-BE" u="sng" dirty="0"/>
              <a:t>Other plastics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35% by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65% by 2040</a:t>
            </a:r>
          </a:p>
        </p:txBody>
      </p:sp>
    </p:spTree>
    <p:extLst>
      <p:ext uri="{BB962C8B-B14F-4D97-AF65-F5344CB8AC3E}">
        <p14:creationId xmlns:p14="http://schemas.microsoft.com/office/powerpoint/2010/main" val="64786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ight ways to overcome the waste pollution crisis | UNEP">
            <a:extLst>
              <a:ext uri="{FF2B5EF4-FFF2-40B4-BE49-F238E27FC236}">
                <a16:creationId xmlns:a16="http://schemas.microsoft.com/office/drawing/2014/main" id="{EE2ECA84-63F2-F5A6-16F8-3AE9D3C98C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3" b="163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22328F0-F268-2122-C3CD-10EF0C62A85F}"/>
              </a:ext>
            </a:extLst>
          </p:cNvPr>
          <p:cNvGrpSpPr/>
          <p:nvPr/>
        </p:nvGrpSpPr>
        <p:grpSpPr>
          <a:xfrm>
            <a:off x="-30560" y="0"/>
            <a:ext cx="2683381" cy="6858000"/>
            <a:chOff x="7299880" y="0"/>
            <a:chExt cx="2683381" cy="6858000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C3969257-2691-42DB-04D2-6D49FD5B651D}"/>
                </a:ext>
              </a:extLst>
            </p:cNvPr>
            <p:cNvGrpSpPr/>
            <p:nvPr/>
          </p:nvGrpSpPr>
          <p:grpSpPr>
            <a:xfrm>
              <a:off x="7299880" y="0"/>
              <a:ext cx="2683381" cy="6858000"/>
              <a:chOff x="7299880" y="0"/>
              <a:chExt cx="2683381" cy="6858000"/>
            </a:xfrm>
            <a:grpFill/>
          </p:grpSpPr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DF6BACE0-4C7A-9E61-E57B-12FA076D5E84}"/>
                  </a:ext>
                </a:extLst>
              </p:cNvPr>
              <p:cNvSpPr/>
              <p:nvPr/>
            </p:nvSpPr>
            <p:spPr>
              <a:xfrm>
                <a:off x="7311600" y="0"/>
                <a:ext cx="24372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9" name="Gelijkbenige driehoek 8">
                <a:extLst>
                  <a:ext uri="{FF2B5EF4-FFF2-40B4-BE49-F238E27FC236}">
                    <a16:creationId xmlns:a16="http://schemas.microsoft.com/office/drawing/2014/main" id="{3A7B155A-D7DE-A35C-2171-29A688E2EE49}"/>
                  </a:ext>
                </a:extLst>
              </p:cNvPr>
              <p:cNvSpPr/>
              <p:nvPr/>
            </p:nvSpPr>
            <p:spPr>
              <a:xfrm rot="5400000">
                <a:off x="9514338" y="1242646"/>
                <a:ext cx="691662" cy="2461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93C33-153D-E4A3-9B95-2AC901B7D7BC}"/>
                  </a:ext>
                </a:extLst>
              </p:cNvPr>
              <p:cNvSpPr txBox="1"/>
              <p:nvPr/>
            </p:nvSpPr>
            <p:spPr>
              <a:xfrm>
                <a:off x="7299880" y="2351002"/>
                <a:ext cx="2437200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b="1" dirty="0">
                    <a:solidFill>
                      <a:schemeClr val="accent1"/>
                    </a:solidFill>
                  </a:rPr>
                  <a:t>Waste minimization</a:t>
                </a:r>
              </a:p>
              <a:p>
                <a:pPr algn="ctr"/>
                <a:endParaRPr lang="nl-BE" sz="2400" dirty="0"/>
              </a:p>
              <a:p>
                <a:pPr algn="ctr"/>
                <a:r>
                  <a:rPr lang="nl-BE" sz="1600" dirty="0"/>
                  <a:t>Reduce packaging waste based on weight and encourage more efficient packaging designs.</a:t>
                </a:r>
              </a:p>
              <a:p>
                <a:pPr algn="ctr"/>
                <a:endParaRPr lang="nl-BE" sz="1600" dirty="0"/>
              </a:p>
              <a:p>
                <a:pPr algn="ctr"/>
                <a:r>
                  <a:rPr lang="nl-BE" sz="1600" dirty="0"/>
                  <a:t>Proposed bans on “unnecessary” packaging formats, including many single-use plastics.</a:t>
                </a:r>
              </a:p>
            </p:txBody>
          </p:sp>
        </p:grpSp>
        <p:pic>
          <p:nvPicPr>
            <p:cNvPr id="7" name="Picture 8" descr="Waste reduction ">
              <a:extLst>
                <a:ext uri="{FF2B5EF4-FFF2-40B4-BE49-F238E27FC236}">
                  <a16:creationId xmlns:a16="http://schemas.microsoft.com/office/drawing/2014/main" id="{90502F7D-F9C0-B584-C6DE-0AE9FDD5C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468" y="753058"/>
              <a:ext cx="1219200" cy="1219200"/>
            </a:xfrm>
            <a:prstGeom prst="rect">
              <a:avLst/>
            </a:prstGeom>
            <a:grpFill/>
          </p:spPr>
        </p:pic>
      </p:grpSp>
      <p:sp>
        <p:nvSpPr>
          <p:cNvPr id="11" name="Rechthoek 10">
            <a:extLst>
              <a:ext uri="{FF2B5EF4-FFF2-40B4-BE49-F238E27FC236}">
                <a16:creationId xmlns:a16="http://schemas.microsoft.com/office/drawing/2014/main" id="{003E6113-A181-0750-3B78-87DCF89EA009}"/>
              </a:ext>
            </a:extLst>
          </p:cNvPr>
          <p:cNvSpPr/>
          <p:nvPr/>
        </p:nvSpPr>
        <p:spPr>
          <a:xfrm>
            <a:off x="6693877" y="456968"/>
            <a:ext cx="4889124" cy="165295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Options to reduce the packaging waste should start from the 3R principle: </a:t>
            </a:r>
            <a:br>
              <a:rPr lang="nl-BE" dirty="0">
                <a:solidFill>
                  <a:schemeClr val="tx1"/>
                </a:solidFill>
              </a:rPr>
            </a:b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Reduce – Reuse – Recycle 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85790E5-C45E-7FA1-079D-CD985E9F379F}"/>
              </a:ext>
            </a:extLst>
          </p:cNvPr>
          <p:cNvSpPr/>
          <p:nvPr/>
        </p:nvSpPr>
        <p:spPr>
          <a:xfrm>
            <a:off x="6693877" y="2395330"/>
            <a:ext cx="4889124" cy="408860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1D6499F-31CE-3F37-0C77-2A8B59486E22}"/>
              </a:ext>
            </a:extLst>
          </p:cNvPr>
          <p:cNvSpPr txBox="1"/>
          <p:nvPr/>
        </p:nvSpPr>
        <p:spPr>
          <a:xfrm>
            <a:off x="6692352" y="2698066"/>
            <a:ext cx="488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Baseline per capita taken in 2018</a:t>
            </a:r>
          </a:p>
        </p:txBody>
      </p:sp>
      <p:sp>
        <p:nvSpPr>
          <p:cNvPr id="15" name="Pijl: vijfhoek 14">
            <a:extLst>
              <a:ext uri="{FF2B5EF4-FFF2-40B4-BE49-F238E27FC236}">
                <a16:creationId xmlns:a16="http://schemas.microsoft.com/office/drawing/2014/main" id="{44C85BC5-BC4B-4212-F991-AA81DE9843C9}"/>
              </a:ext>
            </a:extLst>
          </p:cNvPr>
          <p:cNvSpPr/>
          <p:nvPr/>
        </p:nvSpPr>
        <p:spPr>
          <a:xfrm rot="5400000">
            <a:off x="7009979" y="3502351"/>
            <a:ext cx="900000" cy="538763"/>
          </a:xfrm>
          <a:prstGeom prst="homePlat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Pijl: punthaak 15">
            <a:extLst>
              <a:ext uri="{FF2B5EF4-FFF2-40B4-BE49-F238E27FC236}">
                <a16:creationId xmlns:a16="http://schemas.microsoft.com/office/drawing/2014/main" id="{A0627E4A-5151-3E0E-52E0-BCA6D6A625C7}"/>
              </a:ext>
            </a:extLst>
          </p:cNvPr>
          <p:cNvSpPr/>
          <p:nvPr/>
        </p:nvSpPr>
        <p:spPr>
          <a:xfrm rot="5400000">
            <a:off x="7010597" y="5179127"/>
            <a:ext cx="900000" cy="540000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7" name="Pijl: punthaak 16">
            <a:extLst>
              <a:ext uri="{FF2B5EF4-FFF2-40B4-BE49-F238E27FC236}">
                <a16:creationId xmlns:a16="http://schemas.microsoft.com/office/drawing/2014/main" id="{D236F31C-E6E9-0361-D74D-062B4D316735}"/>
              </a:ext>
            </a:extLst>
          </p:cNvPr>
          <p:cNvSpPr/>
          <p:nvPr/>
        </p:nvSpPr>
        <p:spPr>
          <a:xfrm rot="5400000">
            <a:off x="7010597" y="4319996"/>
            <a:ext cx="900000" cy="540000"/>
          </a:xfrm>
          <a:prstGeom prst="chevr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2EE74C8-A075-4C17-AF73-A71B523998D3}"/>
              </a:ext>
            </a:extLst>
          </p:cNvPr>
          <p:cNvSpPr txBox="1"/>
          <p:nvPr/>
        </p:nvSpPr>
        <p:spPr>
          <a:xfrm>
            <a:off x="8047020" y="3510866"/>
            <a:ext cx="312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5% weight reduction by 2030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27451F7-69F9-B7C1-A267-AC9EE10D9863}"/>
              </a:ext>
            </a:extLst>
          </p:cNvPr>
          <p:cNvSpPr txBox="1"/>
          <p:nvPr/>
        </p:nvSpPr>
        <p:spPr>
          <a:xfrm>
            <a:off x="8047020" y="4420570"/>
            <a:ext cx="341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10% weight reduction by 2035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5CB0080-E438-36C9-CA0B-A16B71D84679}"/>
              </a:ext>
            </a:extLst>
          </p:cNvPr>
          <p:cNvSpPr txBox="1"/>
          <p:nvPr/>
        </p:nvSpPr>
        <p:spPr>
          <a:xfrm>
            <a:off x="8047021" y="5279701"/>
            <a:ext cx="312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15% weight reduction by 2040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6D4D482-859A-7A08-953A-8FBA344FB938}"/>
              </a:ext>
            </a:extLst>
          </p:cNvPr>
          <p:cNvSpPr txBox="1"/>
          <p:nvPr/>
        </p:nvSpPr>
        <p:spPr>
          <a:xfrm>
            <a:off x="7190597" y="3510866"/>
            <a:ext cx="53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1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529E7A-9ED6-3F2C-C250-527B6AB3D29A}"/>
              </a:ext>
            </a:extLst>
          </p:cNvPr>
          <p:cNvSpPr txBox="1"/>
          <p:nvPr/>
        </p:nvSpPr>
        <p:spPr>
          <a:xfrm>
            <a:off x="7205837" y="4420570"/>
            <a:ext cx="53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2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8C8FF52-7DEA-614A-EB3A-9D78FCCF82AC}"/>
              </a:ext>
            </a:extLst>
          </p:cNvPr>
          <p:cNvSpPr txBox="1"/>
          <p:nvPr/>
        </p:nvSpPr>
        <p:spPr>
          <a:xfrm>
            <a:off x="7205837" y="5279701"/>
            <a:ext cx="53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7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F223D"/>
      </a:dk2>
      <a:lt2>
        <a:srgbClr val="E7E6E6"/>
      </a:lt2>
      <a:accent1>
        <a:srgbClr val="0282AB"/>
      </a:accent1>
      <a:accent2>
        <a:srgbClr val="E30221"/>
      </a:accent2>
      <a:accent3>
        <a:srgbClr val="EDEBEE"/>
      </a:accent3>
      <a:accent4>
        <a:srgbClr val="DFEDF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10139</TotalTime>
  <Words>840</Words>
  <Application>Microsoft Office PowerPoint</Application>
  <PresentationFormat>Widescreen</PresentationFormat>
  <Paragraphs>170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Lato</vt:lpstr>
      <vt:lpstr>Lato Black</vt:lpstr>
      <vt:lpstr>Lato Bold</vt:lpstr>
      <vt:lpstr>Wingdings</vt:lpstr>
      <vt:lpstr>Office Theme</vt:lpstr>
      <vt:lpstr>Going Beyond the Surface</vt:lpstr>
      <vt:lpstr>Rules &amp; speakers webinar</vt:lpstr>
      <vt:lpstr>Agenda</vt:lpstr>
      <vt:lpstr>Technical Foam is an integral part of our packaging products portfolio</vt:lpstr>
      <vt:lpstr>Key Takeaways of the PPWR</vt:lpstr>
      <vt:lpstr>PowerPoint Presentation</vt:lpstr>
      <vt:lpstr>PowerPoint Presentation</vt:lpstr>
      <vt:lpstr>PowerPoint Presentation</vt:lpstr>
      <vt:lpstr>PowerPoint Presentation</vt:lpstr>
      <vt:lpstr>Our Renew Portfolio – Aligned with PPWR Changes</vt:lpstr>
      <vt:lpstr>Our European presence lowers transport emissions</vt:lpstr>
      <vt:lpstr>PowerPoint Presentation</vt:lpstr>
      <vt:lpstr>PowerPoint Presentation</vt:lpstr>
      <vt:lpstr>Industries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Foam: Properties &amp; Applications</vt:lpstr>
      <vt:lpstr>Why choose Technical Foam?</vt:lpstr>
      <vt:lpstr>Recap: Comparison Table</vt:lpstr>
      <vt:lpstr>Get in touch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Beyond the Surface</dc:title>
  <dc:creator>Mathias Van Hecke</dc:creator>
  <cp:lastModifiedBy>Fijalkowska, Joanna</cp:lastModifiedBy>
  <cp:revision>29</cp:revision>
  <dcterms:created xsi:type="dcterms:W3CDTF">2025-03-25T12:34:03Z</dcterms:created>
  <dcterms:modified xsi:type="dcterms:W3CDTF">2025-05-23T10:13:29Z</dcterms:modified>
</cp:coreProperties>
</file>